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81" r:id="rId4"/>
    <p:sldId id="259" r:id="rId5"/>
    <p:sldId id="271" r:id="rId6"/>
    <p:sldId id="285" r:id="rId7"/>
    <p:sldId id="291" r:id="rId8"/>
    <p:sldId id="266" r:id="rId9"/>
    <p:sldId id="286" r:id="rId10"/>
    <p:sldId id="287" r:id="rId11"/>
    <p:sldId id="267" r:id="rId12"/>
    <p:sldId id="272" r:id="rId13"/>
    <p:sldId id="268" r:id="rId14"/>
    <p:sldId id="260" r:id="rId15"/>
    <p:sldId id="273" r:id="rId16"/>
    <p:sldId id="275" r:id="rId17"/>
    <p:sldId id="282" r:id="rId18"/>
    <p:sldId id="293" r:id="rId19"/>
    <p:sldId id="274" r:id="rId20"/>
    <p:sldId id="269" r:id="rId21"/>
    <p:sldId id="258" r:id="rId22"/>
    <p:sldId id="288" r:id="rId23"/>
    <p:sldId id="290" r:id="rId24"/>
    <p:sldId id="261" r:id="rId25"/>
    <p:sldId id="263" r:id="rId26"/>
    <p:sldId id="283" r:id="rId27"/>
    <p:sldId id="284" r:id="rId28"/>
    <p:sldId id="262" r:id="rId29"/>
    <p:sldId id="265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F031-65F6-4CEA-AADC-7105443331E8}" type="datetimeFigureOut">
              <a:rPr lang="ru-RU" smtClean="0"/>
              <a:t>08.01.2020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2D82-D119-4CB9-9EF7-87E4DB267C9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F031-65F6-4CEA-AADC-7105443331E8}" type="datetimeFigureOut">
              <a:rPr lang="ru-RU" smtClean="0"/>
              <a:t>08.01.2020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2D82-D119-4CB9-9EF7-87E4DB267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F031-65F6-4CEA-AADC-7105443331E8}" type="datetimeFigureOut">
              <a:rPr lang="ru-RU" smtClean="0"/>
              <a:t>08.01.2020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2D82-D119-4CB9-9EF7-87E4DB267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F031-65F6-4CEA-AADC-7105443331E8}" type="datetimeFigureOut">
              <a:rPr lang="ru-RU" smtClean="0"/>
              <a:t>08.01.2020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2D82-D119-4CB9-9EF7-87E4DB267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F031-65F6-4CEA-AADC-7105443331E8}" type="datetimeFigureOut">
              <a:rPr lang="ru-RU" smtClean="0"/>
              <a:t>08.01.2020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2D82-D119-4CB9-9EF7-87E4DB267C9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F031-65F6-4CEA-AADC-7105443331E8}" type="datetimeFigureOut">
              <a:rPr lang="ru-RU" smtClean="0"/>
              <a:t>08.01.2020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2D82-D119-4CB9-9EF7-87E4DB267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F031-65F6-4CEA-AADC-7105443331E8}" type="datetimeFigureOut">
              <a:rPr lang="ru-RU" smtClean="0"/>
              <a:t>08.01.2020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2D82-D119-4CB9-9EF7-87E4DB267C93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F031-65F6-4CEA-AADC-7105443331E8}" type="datetimeFigureOut">
              <a:rPr lang="ru-RU" smtClean="0"/>
              <a:t>08.01.2020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2D82-D119-4CB9-9EF7-87E4DB267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F031-65F6-4CEA-AADC-7105443331E8}" type="datetimeFigureOut">
              <a:rPr lang="ru-RU" smtClean="0"/>
              <a:t>08.01.2020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2D82-D119-4CB9-9EF7-87E4DB267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F031-65F6-4CEA-AADC-7105443331E8}" type="datetimeFigureOut">
              <a:rPr lang="ru-RU" smtClean="0"/>
              <a:t>08.01.2020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2D82-D119-4CB9-9EF7-87E4DB267C9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3F031-65F6-4CEA-AADC-7105443331E8}" type="datetimeFigureOut">
              <a:rPr lang="ru-RU" smtClean="0"/>
              <a:t>08.01.2020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2D82-D119-4CB9-9EF7-87E4DB267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20D3F031-65F6-4CEA-AADC-7105443331E8}" type="datetimeFigureOut">
              <a:rPr lang="ru-RU" smtClean="0"/>
              <a:t>08.01.2020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DB882D82-D119-4CB9-9EF7-87E4DB267C9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Этика профессионального поведения педагога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Педагогическая справедливость</a:t>
            </a:r>
          </a:p>
          <a:p>
            <a:r>
              <a:rPr lang="ru-RU" dirty="0" smtClean="0"/>
              <a:t>Педагогический такт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966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0070C0"/>
                </a:solidFill>
              </a:rPr>
              <a:t>Педагогическое сознание. 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484784"/>
            <a:ext cx="7543800" cy="3886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smtClean="0"/>
              <a:t>      </a:t>
            </a:r>
            <a:r>
              <a:rPr lang="ru-RU" sz="2400" b="1" dirty="0" smtClean="0"/>
              <a:t>Педагогическое </a:t>
            </a:r>
            <a:r>
              <a:rPr lang="ru-RU" sz="2400" b="1" dirty="0"/>
              <a:t>сознание рассматривается как осознание (понимание и принятие) педагогом норм своего поведения, характера взаимоотношений в обществе и ценности качеств человеческой личности, что закрепляется во взглядах, представлениях, чувствах и привычках.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/>
              <a:t> </a:t>
            </a:r>
            <a:r>
              <a:rPr lang="ru-RU" sz="2400" b="1" dirty="0" smtClean="0"/>
              <a:t>  </a:t>
            </a:r>
            <a:r>
              <a:rPr lang="ru-RU" sz="2400" dirty="0"/>
              <a:t>Одним из элементов нравственного сознания является осознание им нравственных ценностей и осмысление того, как осуществляется восприятие этих ценностей его воспитанниками. Основой формирования нравственных взглядов является знание принципов, требований и норм морали и их специфического отражения в педагогической деятельности.</a:t>
            </a:r>
          </a:p>
          <a:p>
            <a:pPr marL="0" indent="0">
              <a:buNone/>
            </a:pPr>
            <a:r>
              <a:rPr lang="ru-RU" sz="2000" b="1" dirty="0" smtClean="0"/>
              <a:t>  </a:t>
            </a:r>
          </a:p>
          <a:p>
            <a:pPr marL="0" indent="0">
              <a:buNone/>
            </a:pPr>
            <a:r>
              <a:rPr lang="ru-RU" sz="2000" b="1" dirty="0"/>
              <a:t> </a:t>
            </a:r>
            <a:r>
              <a:rPr lang="ru-RU" sz="2000" b="1" dirty="0" smtClean="0"/>
              <a:t>   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7877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54416" cy="16002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0070C0"/>
                </a:solidFill>
              </a:rPr>
              <a:t>Педагогический</a:t>
            </a:r>
            <a:r>
              <a:rPr lang="ru-RU" sz="4000" b="1" u="sng" dirty="0">
                <a:solidFill>
                  <a:srgbClr val="0070C0"/>
                </a:solidFill>
              </a:rPr>
              <a:t> </a:t>
            </a:r>
            <a:r>
              <a:rPr lang="ru-RU" sz="4000" b="1" dirty="0">
                <a:solidFill>
                  <a:srgbClr val="0070C0"/>
                </a:solidFill>
              </a:rPr>
              <a:t>авторитет</a:t>
            </a:r>
            <a:r>
              <a:rPr lang="ru-RU" sz="4000" b="1" u="sng" dirty="0">
                <a:solidFill>
                  <a:srgbClr val="0070C0"/>
                </a:solidFill>
              </a:rPr>
              <a:t> </a:t>
            </a:r>
            <a:r>
              <a:rPr lang="ru-RU" sz="4000" dirty="0">
                <a:solidFill>
                  <a:srgbClr val="0070C0"/>
                </a:solidFill>
              </a:rPr>
              <a:t> – 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32737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 smtClean="0"/>
              <a:t>это </a:t>
            </a:r>
            <a:r>
              <a:rPr lang="ru-RU" sz="2800" dirty="0"/>
              <a:t>его моральный статус в коллективе </a:t>
            </a:r>
            <a:r>
              <a:rPr lang="ru-RU" sz="2800" dirty="0" smtClean="0"/>
              <a:t>учащихся  </a:t>
            </a:r>
            <a:r>
              <a:rPr lang="ru-RU" sz="2800" dirty="0"/>
              <a:t>и коллег;</a:t>
            </a:r>
          </a:p>
          <a:p>
            <a:pPr algn="just"/>
            <a:r>
              <a:rPr lang="ru-RU" sz="2800" dirty="0"/>
              <a:t> это своеобразная форма дисциплины, при помощи которой авторитетный и уважаемый </a:t>
            </a:r>
            <a:r>
              <a:rPr lang="ru-RU" sz="2800" dirty="0" smtClean="0"/>
              <a:t>педагог </a:t>
            </a:r>
            <a:r>
              <a:rPr lang="ru-RU" sz="2800" dirty="0"/>
              <a:t>регулирует поведение воспитуемых, влияет на их </a:t>
            </a:r>
            <a:r>
              <a:rPr lang="ru-RU" sz="2800" dirty="0" smtClean="0"/>
              <a:t>убеждения.</a:t>
            </a:r>
          </a:p>
          <a:p>
            <a:pPr algn="just">
              <a:buNone/>
            </a:pPr>
            <a:r>
              <a:rPr lang="ru-RU" b="1" dirty="0"/>
              <a:t> </a:t>
            </a:r>
            <a:r>
              <a:rPr lang="ru-RU" b="1" dirty="0" smtClean="0"/>
              <a:t>    Профессиональная </a:t>
            </a:r>
            <a:r>
              <a:rPr lang="ru-RU" b="1" dirty="0"/>
              <a:t>честь </a:t>
            </a:r>
            <a:r>
              <a:rPr lang="ru-RU" dirty="0"/>
              <a:t>в педагогике - это </a:t>
            </a:r>
            <a:r>
              <a:rPr lang="ru-RU" dirty="0" smtClean="0"/>
              <a:t>понятие, выражающее </a:t>
            </a:r>
            <a:r>
              <a:rPr lang="ru-RU" dirty="0"/>
              <a:t>не только осознание </a:t>
            </a:r>
            <a:r>
              <a:rPr lang="ru-RU" dirty="0" smtClean="0"/>
              <a:t>педагога </a:t>
            </a:r>
            <a:r>
              <a:rPr lang="ru-RU" dirty="0"/>
              <a:t>своей значимости, но и общественное признание, общественное уважение его моральных заслуг и качеств.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973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548680"/>
            <a:ext cx="8013576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rgbClr val="0070C0"/>
                </a:solidFill>
              </a:rPr>
              <a:t>Педагогическая справедливость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69421"/>
            <a:ext cx="8363272" cy="381981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   Педагогическая справедливость характеризует соответствие между достоинствами людей и их общественным признанием, правами и обязанностями. Она имеет специфические черты, представляет собой своеобразное мерило  объективности педагога, уровня его нравственной воспитанности (доброты, принципиальности, человечности), проявляющейся в его оценках поступках </a:t>
            </a:r>
            <a:r>
              <a:rPr lang="ru-RU" dirty="0" smtClean="0"/>
              <a:t>учеников</a:t>
            </a:r>
            <a:r>
              <a:rPr lang="ru-RU" dirty="0" smtClean="0"/>
              <a:t>, их отношениях к совместному делу.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dirty="0" smtClean="0"/>
              <a:t>Справедливость -  </a:t>
            </a:r>
            <a:r>
              <a:rPr lang="ru-RU" dirty="0"/>
              <a:t>это также нравственное качество учителя и оценка мер его взаимодействия с учениками, соответствующая их реальным заслугам перед коллективом.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57236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7" y="836712"/>
            <a:ext cx="828092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dirty="0" smtClean="0"/>
              <a:t>Специфика </a:t>
            </a:r>
            <a:r>
              <a:rPr lang="ru-RU" sz="2400" b="1" u="sng" dirty="0" smtClean="0"/>
              <a:t>педагогической справедливости </a:t>
            </a:r>
            <a:r>
              <a:rPr lang="ru-RU" sz="2400" dirty="0" smtClean="0"/>
              <a:t>заключается в том: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400" dirty="0" smtClean="0"/>
              <a:t>что оценка действия и ответная реакция на неё находятся у педагога и учащихся на разных уровнях нравственной зрелости;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400" dirty="0" smtClean="0"/>
              <a:t> что определение меры объективности зависит от педагога в большей степени; </a:t>
            </a:r>
            <a:endParaRPr lang="ru-RU" sz="2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400" dirty="0" smtClean="0"/>
              <a:t>что общей моральной оценке подвергается взаимодействие сторон с неравной самозащитой;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400" dirty="0" smtClean="0"/>
              <a:t>что педагогически необходимое, запрограммированное </a:t>
            </a:r>
            <a:r>
              <a:rPr lang="ru-RU" sz="2400" dirty="0" smtClean="0"/>
              <a:t>педагогом может </a:t>
            </a:r>
            <a:r>
              <a:rPr lang="ru-RU" sz="2400" dirty="0" smtClean="0"/>
              <a:t>не осознаваться учениками.</a:t>
            </a:r>
          </a:p>
          <a:p>
            <a:pPr algn="just"/>
            <a:endParaRPr lang="ru-RU" dirty="0" smtClean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628834"/>
            <a:ext cx="1479242" cy="144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92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704088"/>
            <a:ext cx="8291264" cy="564672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rgbClr val="0070C0"/>
                </a:solidFill>
              </a:rPr>
              <a:t>Педагогический такт 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73352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     Такт </a:t>
            </a:r>
            <a:r>
              <a:rPr lang="ru-RU" dirty="0"/>
              <a:t>– чувство меры, создающее умение вести себя приличным, подобающим образом(словарь С.И. Ожегова</a:t>
            </a:r>
            <a:r>
              <a:rPr lang="ru-RU" dirty="0" smtClean="0"/>
              <a:t>)</a:t>
            </a:r>
          </a:p>
          <a:p>
            <a:pPr marL="0" indent="0" algn="just">
              <a:buNone/>
            </a:pPr>
            <a:r>
              <a:rPr lang="ru-RU" b="1" dirty="0" smtClean="0"/>
              <a:t>   Педагогический </a:t>
            </a:r>
            <a:r>
              <a:rPr lang="ru-RU" b="1" dirty="0"/>
              <a:t>такт </a:t>
            </a:r>
            <a:r>
              <a:rPr lang="ru-RU" dirty="0"/>
              <a:t>– принцип меры, который педагог должен соблюдать в процессе общения с детьми; определяется педагогическим мастерством, опытом, уровнем культуры и личностными качествами педагога; выражается в умении найти оптимальные меры воспитательного воздействия в любых ситуациях(в том числе и в конфликтных), не унижая достоинства ребенка и не вызывая у него сопротивления </a:t>
            </a:r>
            <a:r>
              <a:rPr lang="ru-RU" dirty="0" smtClean="0"/>
              <a:t>воспитанию</a:t>
            </a:r>
          </a:p>
          <a:p>
            <a:pPr marL="0" indent="0" algn="just">
              <a:buNone/>
            </a:pPr>
            <a:r>
              <a:rPr lang="ru-RU" dirty="0" smtClean="0"/>
              <a:t>(педагогический энциклопедический </a:t>
            </a:r>
            <a:r>
              <a:rPr lang="ru-RU" dirty="0"/>
              <a:t>словарь под ред. Б.М. Бим-</a:t>
            </a:r>
            <a:r>
              <a:rPr lang="ru-RU" dirty="0" err="1"/>
              <a:t>Бада</a:t>
            </a:r>
            <a:r>
              <a:rPr lang="ru-RU" dirty="0" smtClean="0"/>
              <a:t>).</a:t>
            </a:r>
          </a:p>
          <a:p>
            <a:pPr marL="0" indent="0" algn="just">
              <a:buNone/>
            </a:pPr>
            <a:r>
              <a:rPr lang="ru-RU" dirty="0" smtClean="0"/>
              <a:t>    Педагогический </a:t>
            </a:r>
            <a:r>
              <a:rPr lang="ru-RU" dirty="0"/>
              <a:t>такт предполагает учет личностных особенностей субъектов общения, соблюдение нравственно-этических профессиональных установок педагога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i="1" dirty="0" smtClean="0"/>
              <a:t>    Педагогический </a:t>
            </a:r>
            <a:r>
              <a:rPr lang="ru-RU" i="1" dirty="0"/>
              <a:t>такт - профессиональное качество педагога, часть его мастерства. </a:t>
            </a:r>
          </a:p>
        </p:txBody>
      </p:sp>
    </p:spTree>
    <p:extLst>
      <p:ext uri="{BB962C8B-B14F-4D97-AF65-F5344CB8AC3E}">
        <p14:creationId xmlns:p14="http://schemas.microsoft.com/office/powerpoint/2010/main" val="95047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0"/>
            <a:ext cx="8157592" cy="98072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Элементы педагогического такта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412776"/>
            <a:ext cx="7903840" cy="503832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100" dirty="0" smtClean="0"/>
              <a:t>Уважение к </a:t>
            </a:r>
            <a:r>
              <a:rPr lang="ru-RU" sz="3100" dirty="0" smtClean="0"/>
              <a:t> ученику </a:t>
            </a:r>
            <a:r>
              <a:rPr lang="ru-RU" sz="3100" dirty="0" smtClean="0"/>
              <a:t>и требовательность к нему;</a:t>
            </a:r>
          </a:p>
          <a:p>
            <a:pPr algn="just"/>
            <a:r>
              <a:rPr lang="ru-RU" sz="3100" dirty="0" smtClean="0"/>
              <a:t>Развитие самостоятельности </a:t>
            </a:r>
            <a:r>
              <a:rPr lang="ru-RU" sz="3100" dirty="0" smtClean="0"/>
              <a:t>ученика </a:t>
            </a:r>
            <a:r>
              <a:rPr lang="ru-RU" sz="3100" dirty="0" smtClean="0"/>
              <a:t>во всех видах деятельности;</a:t>
            </a:r>
          </a:p>
          <a:p>
            <a:pPr algn="just"/>
            <a:r>
              <a:rPr lang="ru-RU" sz="3100" dirty="0" smtClean="0"/>
              <a:t>Внимательность к психическому состоянию </a:t>
            </a:r>
            <a:r>
              <a:rPr lang="ru-RU" sz="3100" dirty="0"/>
              <a:t>ученика </a:t>
            </a:r>
            <a:r>
              <a:rPr lang="ru-RU" sz="3100" dirty="0" smtClean="0"/>
              <a:t>и разумность требований к нему;</a:t>
            </a:r>
          </a:p>
          <a:p>
            <a:pPr algn="just"/>
            <a:r>
              <a:rPr lang="ru-RU" sz="3100" dirty="0" smtClean="0"/>
              <a:t>Доверие к </a:t>
            </a:r>
            <a:r>
              <a:rPr lang="ru-RU" sz="3100" dirty="0" smtClean="0"/>
              <a:t>ученикам </a:t>
            </a:r>
            <a:r>
              <a:rPr lang="ru-RU" sz="3100" dirty="0" smtClean="0"/>
              <a:t>и систематическое проверка их деятельности;</a:t>
            </a:r>
          </a:p>
          <a:p>
            <a:pPr algn="just"/>
            <a:r>
              <a:rPr lang="ru-RU" sz="3100" dirty="0" smtClean="0"/>
              <a:t>Умение заинтересованно слушать </a:t>
            </a:r>
            <a:r>
              <a:rPr lang="ru-RU" sz="3100" dirty="0"/>
              <a:t>ученика </a:t>
            </a:r>
            <a:r>
              <a:rPr lang="ru-RU" sz="3100" dirty="0" smtClean="0"/>
              <a:t> и </a:t>
            </a:r>
            <a:r>
              <a:rPr lang="ru-RU" sz="3100" dirty="0" smtClean="0"/>
              <a:t>сопереживать ему;</a:t>
            </a:r>
          </a:p>
          <a:p>
            <a:pPr algn="just"/>
            <a:r>
              <a:rPr lang="ru-RU" sz="3100" dirty="0" smtClean="0"/>
              <a:t>Уравновешенность и самообладание, деловой тон в отношениях, принципиальность без упрямства;</a:t>
            </a:r>
          </a:p>
          <a:p>
            <a:pPr algn="just"/>
            <a:r>
              <a:rPr lang="ru-RU" sz="3100" dirty="0" smtClean="0"/>
              <a:t>Внимательность и чуткость по отношению к людям;</a:t>
            </a:r>
          </a:p>
          <a:p>
            <a:pPr algn="just"/>
            <a:r>
              <a:rPr lang="ru-RU" sz="3100" dirty="0" smtClean="0"/>
              <a:t>Педагогически оправданное сочетание делового и эмоционального характера отношений с </a:t>
            </a:r>
            <a:r>
              <a:rPr lang="ru-RU" sz="3100" dirty="0"/>
              <a:t>ученика </a:t>
            </a:r>
            <a:r>
              <a:rPr lang="ru-RU" sz="3100" dirty="0" smtClean="0"/>
              <a:t>учениками.</a:t>
            </a:r>
            <a:endParaRPr lang="ru-RU" sz="31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867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203793"/>
              </p:ext>
            </p:extLst>
          </p:nvPr>
        </p:nvGraphicFramePr>
        <p:xfrm>
          <a:off x="467544" y="620688"/>
          <a:ext cx="8208912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Педагогический такт во многом зависит  от личностных</a:t>
                      </a:r>
                      <a:r>
                        <a:rPr lang="ru-RU" sz="2800" baseline="0" dirty="0" smtClean="0"/>
                        <a:t> качеств педагога , его кругозора, культуры, воли, гражданской позиции и профессионального мастерства.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Он является той основой, на</a:t>
                      </a:r>
                      <a:r>
                        <a:rPr lang="ru-RU" sz="2800" baseline="0" dirty="0" smtClean="0"/>
                        <a:t> которой вырастают доверительные отношения  между педагогом и </a:t>
                      </a:r>
                      <a:r>
                        <a:rPr lang="ru-RU" sz="2800" dirty="0" smtClean="0"/>
                        <a:t>учеником</a:t>
                      </a:r>
                      <a:endParaRPr lang="ru-RU" sz="2800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Отчетливо педагогический</a:t>
                      </a:r>
                      <a:r>
                        <a:rPr lang="ru-RU" sz="2800" baseline="0" dirty="0" smtClean="0"/>
                        <a:t> такт проявляется в контрольно-оценочной деятельности педагога, где крайне важны особая внимательность и справедливость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592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704088"/>
            <a:ext cx="8147248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0070C0"/>
                </a:solidFill>
              </a:rPr>
              <a:t>Основные признаки педагогического такта</a:t>
            </a:r>
            <a:r>
              <a:rPr lang="ru-RU" sz="3200" dirty="0"/>
              <a:t>: 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524000"/>
            <a:ext cx="8291264" cy="5001344"/>
          </a:xfrm>
        </p:spPr>
        <p:txBody>
          <a:bodyPr>
            <a:normAutofit/>
          </a:bodyPr>
          <a:lstStyle/>
          <a:p>
            <a:pPr algn="just">
              <a:buClr>
                <a:schemeClr val="tx1"/>
              </a:buClr>
            </a:pPr>
            <a:r>
              <a:rPr lang="ru-RU" dirty="0" smtClean="0"/>
              <a:t>Естественность</a:t>
            </a:r>
            <a:r>
              <a:rPr lang="ru-RU" dirty="0"/>
              <a:t>, простота обращения без фамильярности; </a:t>
            </a:r>
            <a:endParaRPr lang="ru-RU" dirty="0" smtClean="0"/>
          </a:p>
          <a:p>
            <a:pPr algn="just">
              <a:buClr>
                <a:schemeClr val="tx1"/>
              </a:buClr>
            </a:pPr>
            <a:r>
              <a:rPr lang="ru-RU" dirty="0" smtClean="0"/>
              <a:t>Искренность </a:t>
            </a:r>
            <a:r>
              <a:rPr lang="ru-RU" dirty="0"/>
              <a:t>тона, лишенная всякой фальши</a:t>
            </a:r>
            <a:r>
              <a:rPr lang="ru-RU" dirty="0" smtClean="0"/>
              <a:t>;</a:t>
            </a:r>
          </a:p>
          <a:p>
            <a:pPr algn="just">
              <a:buClr>
                <a:schemeClr val="tx1"/>
              </a:buClr>
            </a:pPr>
            <a:r>
              <a:rPr lang="ru-RU" dirty="0" smtClean="0"/>
              <a:t> </a:t>
            </a:r>
            <a:r>
              <a:rPr lang="ru-RU" dirty="0"/>
              <a:t>Доверие к школьнику без попустительства; </a:t>
            </a:r>
            <a:endParaRPr lang="ru-RU" dirty="0" smtClean="0"/>
          </a:p>
          <a:p>
            <a:pPr algn="just">
              <a:buClr>
                <a:schemeClr val="tx1"/>
              </a:buClr>
            </a:pPr>
            <a:r>
              <a:rPr lang="ru-RU" dirty="0" smtClean="0"/>
              <a:t>Просьба </a:t>
            </a:r>
            <a:r>
              <a:rPr lang="ru-RU" dirty="0"/>
              <a:t>без упрашивания</a:t>
            </a:r>
            <a:r>
              <a:rPr lang="ru-RU" dirty="0" smtClean="0"/>
              <a:t>;</a:t>
            </a:r>
          </a:p>
          <a:p>
            <a:pPr algn="just">
              <a:buClr>
                <a:schemeClr val="tx1"/>
              </a:buClr>
            </a:pPr>
            <a:r>
              <a:rPr lang="ru-RU" dirty="0" smtClean="0"/>
              <a:t> </a:t>
            </a:r>
            <a:r>
              <a:rPr lang="ru-RU" dirty="0"/>
              <a:t>Советы и рекомендации без навязчивости; </a:t>
            </a:r>
            <a:endParaRPr lang="ru-RU" dirty="0" smtClean="0"/>
          </a:p>
          <a:p>
            <a:pPr algn="just">
              <a:buClr>
                <a:schemeClr val="tx1"/>
              </a:buClr>
            </a:pPr>
            <a:r>
              <a:rPr lang="ru-RU" dirty="0" smtClean="0"/>
              <a:t>Требования </a:t>
            </a:r>
            <a:r>
              <a:rPr lang="ru-RU" dirty="0"/>
              <a:t>и внушения без подавления самостоятельности </a:t>
            </a:r>
            <a:r>
              <a:rPr lang="ru-RU" dirty="0"/>
              <a:t>ученика ;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60520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764704"/>
            <a:ext cx="87129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sz="2400" dirty="0"/>
              <a:t>Серьезность тона без натянутости в отношениях;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400" dirty="0"/>
              <a:t>Ирония и юмор без уничижающей насмешливости;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400" dirty="0"/>
              <a:t>Требовательность без мелкой придирчивости;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400" dirty="0" smtClean="0"/>
              <a:t>Твердость </a:t>
            </a:r>
            <a:r>
              <a:rPr lang="ru-RU" sz="2400" dirty="0"/>
              <a:t>и последовательность в осуществлении воспитательных воздействий без необоснованной отмены требования;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400" dirty="0" smtClean="0"/>
              <a:t>Быстрота </a:t>
            </a:r>
            <a:r>
              <a:rPr lang="ru-RU" sz="2400" dirty="0"/>
              <a:t>и своевременность воспитательного воздействия без </a:t>
            </a:r>
            <a:r>
              <a:rPr lang="ru-RU" sz="2400" dirty="0" smtClean="0"/>
              <a:t>поспешности </a:t>
            </a:r>
            <a:r>
              <a:rPr lang="ru-RU" sz="2400" dirty="0"/>
              <a:t>опрометчивых решений;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400" dirty="0"/>
              <a:t>Внимательность к ученику без подчеркивания своего контроля; спокойная сосредоточенность и уравновешенность в общении, исключающая безразличие и излишнюю возбудимость;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400" dirty="0"/>
              <a:t>Ведение беседы с учащимися без дидактизма и морализирования.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20436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65" r="-11765"/>
          <a:stretch/>
        </p:blipFill>
        <p:spPr>
          <a:xfrm>
            <a:off x="1138119" y="332656"/>
            <a:ext cx="8064896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77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0070C0"/>
                </a:solidFill>
              </a:rPr>
              <a:t>Педагогическая </a:t>
            </a:r>
            <a:r>
              <a:rPr lang="ru-RU" sz="4000" dirty="0" smtClean="0">
                <a:solidFill>
                  <a:srgbClr val="0070C0"/>
                </a:solidFill>
              </a:rPr>
              <a:t>этика 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87624" y="685800"/>
            <a:ext cx="7118176" cy="238316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- это наука </a:t>
            </a:r>
            <a:r>
              <a:rPr lang="ru-RU" dirty="0"/>
              <a:t>о педагогической </a:t>
            </a:r>
            <a:r>
              <a:rPr lang="ru-RU" dirty="0" smtClean="0"/>
              <a:t>нравственности. Педагогическая </a:t>
            </a:r>
            <a:r>
              <a:rPr lang="ru-RU" dirty="0"/>
              <a:t>этика-наука, изучающая нормы </a:t>
            </a:r>
            <a:r>
              <a:rPr lang="ru-RU" dirty="0" smtClean="0"/>
              <a:t>поведения.</a:t>
            </a:r>
            <a:r>
              <a:rPr lang="ru-RU" dirty="0"/>
              <a:t> 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852936"/>
            <a:ext cx="2960283" cy="2009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17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0070C0"/>
                </a:solidFill>
              </a:rPr>
              <a:t>Педагогическая мораль 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800" dirty="0" smtClean="0"/>
              <a:t>    - </a:t>
            </a:r>
            <a:r>
              <a:rPr lang="ru-RU" sz="2800" dirty="0"/>
              <a:t>это система нравственных требований, предъявляемых к </a:t>
            </a:r>
            <a:r>
              <a:rPr lang="ru-RU" sz="2800" dirty="0" smtClean="0"/>
              <a:t>педагогу </a:t>
            </a:r>
            <a:r>
              <a:rPr lang="ru-RU" sz="2800" dirty="0"/>
              <a:t>в его отношении: </a:t>
            </a:r>
          </a:p>
          <a:p>
            <a:r>
              <a:rPr lang="ru-RU" sz="2800" dirty="0"/>
              <a:t>к самому себе,</a:t>
            </a:r>
          </a:p>
          <a:p>
            <a:r>
              <a:rPr lang="ru-RU" sz="2800" dirty="0"/>
              <a:t> к своей профессии,</a:t>
            </a:r>
          </a:p>
          <a:p>
            <a:r>
              <a:rPr lang="ru-RU" sz="2800" dirty="0"/>
              <a:t> к обществу,</a:t>
            </a:r>
          </a:p>
          <a:p>
            <a:r>
              <a:rPr lang="ru-RU" sz="2800" dirty="0"/>
              <a:t> к детям и остальным участникам учебно-воспитательного процесса.</a:t>
            </a:r>
          </a:p>
          <a:p>
            <a:pPr>
              <a:buNone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40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986464" cy="1600200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0070C0"/>
                </a:solidFill>
              </a:rPr>
              <a:t>Некоторые качества педагога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685800"/>
            <a:ext cx="7550224" cy="2887216"/>
          </a:xfrm>
        </p:spPr>
        <p:txBody>
          <a:bodyPr/>
          <a:lstStyle/>
          <a:p>
            <a:r>
              <a:rPr lang="ru-RU" dirty="0"/>
              <a:t> </a:t>
            </a:r>
            <a:r>
              <a:rPr lang="ru-RU" dirty="0" smtClean="0"/>
              <a:t>Честность</a:t>
            </a:r>
          </a:p>
          <a:p>
            <a:r>
              <a:rPr lang="ru-RU" dirty="0" smtClean="0"/>
              <a:t> Доброжелательность</a:t>
            </a:r>
          </a:p>
          <a:p>
            <a:r>
              <a:rPr lang="ru-RU" dirty="0" smtClean="0"/>
              <a:t> </a:t>
            </a:r>
            <a:r>
              <a:rPr lang="ru-RU" dirty="0"/>
              <a:t>Глубокая заинтересованность в успехах своих </a:t>
            </a:r>
            <a:r>
              <a:rPr lang="ru-RU" dirty="0" smtClean="0"/>
              <a:t>учеников, </a:t>
            </a:r>
            <a:r>
              <a:rPr lang="ru-RU" dirty="0"/>
              <a:t>уважение к их </a:t>
            </a:r>
            <a:r>
              <a:rPr lang="ru-RU" dirty="0" smtClean="0"/>
              <a:t>личности</a:t>
            </a:r>
          </a:p>
          <a:p>
            <a:r>
              <a:rPr lang="ru-RU" dirty="0" smtClean="0"/>
              <a:t>Чувство </a:t>
            </a:r>
            <a:r>
              <a:rPr lang="ru-RU" dirty="0"/>
              <a:t>ответственности за результаты </a:t>
            </a:r>
            <a:r>
              <a:rPr lang="ru-RU" dirty="0" smtClean="0"/>
              <a:t>труда</a:t>
            </a:r>
          </a:p>
          <a:p>
            <a:r>
              <a:rPr lang="ru-RU" dirty="0" smtClean="0"/>
              <a:t>Соблюдение </a:t>
            </a:r>
            <a:r>
              <a:rPr lang="ru-RU" dirty="0"/>
              <a:t>дисциплины</a:t>
            </a:r>
          </a:p>
        </p:txBody>
      </p:sp>
    </p:spTree>
    <p:extLst>
      <p:ext uri="{BB962C8B-B14F-4D97-AF65-F5344CB8AC3E}">
        <p14:creationId xmlns:p14="http://schemas.microsoft.com/office/powerpoint/2010/main" val="21920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4803" y="453366"/>
            <a:ext cx="8147248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 </a:t>
            </a:r>
            <a:r>
              <a:rPr lang="ru-RU" sz="4400" dirty="0">
                <a:solidFill>
                  <a:srgbClr val="0070C0"/>
                </a:solidFill>
              </a:rPr>
              <a:t>Имидж </a:t>
            </a:r>
            <a:r>
              <a:rPr lang="ru-RU" sz="4400" dirty="0" smtClean="0">
                <a:solidFill>
                  <a:srgbClr val="0070C0"/>
                </a:solidFill>
              </a:rPr>
              <a:t>педагога</a:t>
            </a:r>
            <a:endParaRPr lang="ru-RU" sz="4400" dirty="0">
              <a:solidFill>
                <a:srgbClr val="0070C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51453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эмоционально окрашенный стереотип восприятия образа педагога в сознании </a:t>
            </a:r>
            <a:r>
              <a:rPr lang="ru-RU" dirty="0" smtClean="0"/>
              <a:t>учеников, </a:t>
            </a:r>
            <a:r>
              <a:rPr lang="ru-RU" dirty="0"/>
              <a:t>коллег, социального окружения, в массовом сознании. При формировании имиджа педагога реальные качества тесно переплетаются с теми, которые приписываются ему окружающими</a:t>
            </a:r>
            <a:r>
              <a:rPr lang="ru-RU" dirty="0" smtClean="0"/>
              <a:t>. </a:t>
            </a:r>
            <a:r>
              <a:rPr lang="ru-RU" dirty="0"/>
              <a:t>Современный </a:t>
            </a:r>
            <a:r>
              <a:rPr lang="ru-RU" dirty="0" smtClean="0"/>
              <a:t>учитель   должен </a:t>
            </a:r>
            <a:r>
              <a:rPr lang="ru-RU" dirty="0"/>
              <a:t>сочетать в себе как черты собственно воспитателя (опека, замена матери</a:t>
            </a:r>
            <a:r>
              <a:rPr lang="ru-RU" dirty="0" smtClean="0"/>
              <a:t>), </a:t>
            </a:r>
            <a:r>
              <a:rPr lang="ru-RU" dirty="0"/>
              <a:t>так и черты учителя. Выделим основные составляющие имиджа </a:t>
            </a:r>
            <a:r>
              <a:rPr lang="ru-RU" dirty="0" smtClean="0"/>
              <a:t>педагога:</a:t>
            </a:r>
            <a:endParaRPr lang="ru-RU" dirty="0" smtClean="0"/>
          </a:p>
          <a:p>
            <a:r>
              <a:rPr lang="ru-RU" dirty="0" smtClean="0"/>
              <a:t> визуальная привлекательность; </a:t>
            </a:r>
          </a:p>
          <a:p>
            <a:r>
              <a:rPr lang="ru-RU" dirty="0" smtClean="0"/>
              <a:t>вербальное поведение; </a:t>
            </a:r>
          </a:p>
          <a:p>
            <a:r>
              <a:rPr lang="ru-RU" dirty="0" smtClean="0"/>
              <a:t> невербальное поведение; </a:t>
            </a:r>
          </a:p>
          <a:p>
            <a:r>
              <a:rPr lang="ru-RU" dirty="0" smtClean="0"/>
              <a:t> манеры, этикет; </a:t>
            </a:r>
          </a:p>
          <a:p>
            <a:r>
              <a:rPr lang="ru-RU" dirty="0" smtClean="0"/>
              <a:t> обаяние.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924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 </a:t>
            </a:r>
            <a:r>
              <a:rPr lang="ru-RU" sz="2400" dirty="0"/>
              <a:t>В </a:t>
            </a:r>
            <a:r>
              <a:rPr lang="ru-RU" sz="2400" dirty="0" smtClean="0"/>
              <a:t>школе </a:t>
            </a:r>
            <a:r>
              <a:rPr lang="ru-RU" sz="2400" dirty="0"/>
              <a:t>существуют следующие правила: </a:t>
            </a:r>
            <a:endParaRPr lang="ru-RU" sz="2400" dirty="0" smtClean="0"/>
          </a:p>
          <a:p>
            <a:pPr marL="342900" indent="-342900">
              <a:buAutoNum type="arabicParenR"/>
            </a:pPr>
            <a:r>
              <a:rPr lang="ru-RU" sz="2400" dirty="0" smtClean="0"/>
              <a:t>Волосы </a:t>
            </a:r>
            <a:r>
              <a:rPr lang="ru-RU" sz="2400" dirty="0"/>
              <a:t>должны быть чистыми, аккуратно уложенными</a:t>
            </a:r>
            <a:r>
              <a:rPr lang="ru-RU" sz="2400" dirty="0" smtClean="0"/>
              <a:t>.</a:t>
            </a:r>
          </a:p>
          <a:p>
            <a:pPr marL="342900" indent="-342900">
              <a:buAutoNum type="arabicParenR"/>
            </a:pPr>
            <a:r>
              <a:rPr lang="ru-RU" sz="2400" dirty="0" smtClean="0"/>
              <a:t>Макияж </a:t>
            </a:r>
            <a:r>
              <a:rPr lang="ru-RU" sz="2400" dirty="0"/>
              <a:t>должен быть сдержанным. </a:t>
            </a:r>
            <a:endParaRPr lang="ru-RU" sz="2400" dirty="0" smtClean="0"/>
          </a:p>
          <a:p>
            <a:pPr marL="342900" indent="-342900">
              <a:buAutoNum type="arabicParenR"/>
            </a:pPr>
            <a:r>
              <a:rPr lang="ru-RU" sz="2400" dirty="0" smtClean="0"/>
              <a:t>Особое </a:t>
            </a:r>
            <a:r>
              <a:rPr lang="ru-RU" sz="2400" dirty="0"/>
              <a:t>внимание уделяется рукам. Ногти должны быть чистыми, </a:t>
            </a:r>
            <a:r>
              <a:rPr lang="ru-RU" sz="2400" dirty="0" smtClean="0"/>
              <a:t>ухоженными.</a:t>
            </a:r>
          </a:p>
          <a:p>
            <a:pPr marL="342900" indent="-342900">
              <a:buAutoNum type="arabicParenR"/>
            </a:pPr>
            <a:r>
              <a:rPr lang="ru-RU" sz="2400" dirty="0" smtClean="0"/>
              <a:t> </a:t>
            </a:r>
            <a:r>
              <a:rPr lang="ru-RU" sz="2400" dirty="0"/>
              <a:t>Обувь должна соответствовать правилам по технике безопасности, классической формы. Хождение в шлепках не допускается. </a:t>
            </a:r>
            <a:endParaRPr lang="ru-RU" sz="2400" dirty="0" smtClean="0"/>
          </a:p>
          <a:p>
            <a:pPr marL="342900" indent="-342900">
              <a:buAutoNum type="arabicParenR"/>
            </a:pPr>
            <a:r>
              <a:rPr lang="ru-RU" sz="2400" dirty="0" smtClean="0"/>
              <a:t>Не </a:t>
            </a:r>
            <a:r>
              <a:rPr lang="ru-RU" sz="2400" dirty="0"/>
              <a:t>допускается использование приторных запахов парфюмерии, короткие юбки, обтягивающие брюки, шорты - слишком вызывающе для сотрудников </a:t>
            </a:r>
            <a:r>
              <a:rPr lang="ru-RU" sz="2400" dirty="0" smtClean="0"/>
              <a:t>школы. </a:t>
            </a:r>
            <a:endParaRPr lang="ru-RU" sz="2400" dirty="0" smtClean="0"/>
          </a:p>
          <a:p>
            <a:r>
              <a:rPr lang="ru-RU" sz="2400" dirty="0" smtClean="0"/>
              <a:t>6) Спортивная </a:t>
            </a:r>
            <a:r>
              <a:rPr lang="ru-RU" sz="2400" dirty="0"/>
              <a:t>форма используется </a:t>
            </a:r>
            <a:r>
              <a:rPr lang="ru-RU" sz="2400" dirty="0" smtClean="0"/>
              <a:t>учителями </a:t>
            </a:r>
            <a:r>
              <a:rPr lang="ru-RU" sz="2400" dirty="0"/>
              <a:t>только при проведении занятий по физической культуре и утренней гимнастики.</a:t>
            </a:r>
          </a:p>
        </p:txBody>
      </p:sp>
    </p:spTree>
    <p:extLst>
      <p:ext uri="{BB962C8B-B14F-4D97-AF65-F5344CB8AC3E}">
        <p14:creationId xmlns:p14="http://schemas.microsoft.com/office/powerpoint/2010/main" val="130082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914456" cy="1600200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rgbClr val="0070C0"/>
                </a:solidFill>
              </a:rPr>
              <a:t>Негативные модели общения педагогов с учащимися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685800"/>
            <a:ext cx="7694240" cy="4327376"/>
          </a:xfrm>
        </p:spPr>
        <p:txBody>
          <a:bodyPr>
            <a:normAutofit fontScale="77500" lnSpcReduction="20000"/>
          </a:bodyPr>
          <a:lstStyle/>
          <a:p>
            <a:r>
              <a:rPr lang="ru-RU" sz="2800" dirty="0" smtClean="0"/>
              <a:t>Модель </a:t>
            </a:r>
            <a:r>
              <a:rPr lang="ru-RU" sz="2800" dirty="0"/>
              <a:t>диктаторская («Монблан») </a:t>
            </a:r>
            <a:br>
              <a:rPr lang="ru-RU" sz="2800" dirty="0"/>
            </a:br>
            <a:endParaRPr lang="ru-RU" sz="2800" dirty="0"/>
          </a:p>
          <a:p>
            <a:r>
              <a:rPr lang="ru-RU" sz="2800" dirty="0" smtClean="0"/>
              <a:t>Модель </a:t>
            </a:r>
            <a:r>
              <a:rPr lang="ru-RU" sz="2800" dirty="0"/>
              <a:t>«неконтактная» («Китайская стена») </a:t>
            </a:r>
            <a:br>
              <a:rPr lang="ru-RU" sz="2800" dirty="0"/>
            </a:br>
            <a:endParaRPr lang="ru-RU" sz="2800" dirty="0"/>
          </a:p>
          <a:p>
            <a:r>
              <a:rPr lang="ru-RU" sz="2800" dirty="0" smtClean="0"/>
              <a:t>Модель </a:t>
            </a:r>
            <a:r>
              <a:rPr lang="ru-RU" sz="2800" dirty="0"/>
              <a:t>дифференцированного внимания («Локатор») </a:t>
            </a:r>
            <a:br>
              <a:rPr lang="ru-RU" sz="2800" dirty="0"/>
            </a:br>
            <a:endParaRPr lang="ru-RU" sz="2800" dirty="0"/>
          </a:p>
          <a:p>
            <a:r>
              <a:rPr lang="ru-RU" sz="2800" dirty="0" smtClean="0"/>
              <a:t>Модель </a:t>
            </a:r>
            <a:r>
              <a:rPr lang="ru-RU" sz="2800" dirty="0"/>
              <a:t>негибкого реагирования («Робот») </a:t>
            </a:r>
            <a:br>
              <a:rPr lang="ru-RU" sz="2800" dirty="0"/>
            </a:br>
            <a:endParaRPr lang="ru-RU" sz="2800" dirty="0"/>
          </a:p>
          <a:p>
            <a:r>
              <a:rPr lang="ru-RU" sz="2800" dirty="0" smtClean="0"/>
              <a:t>Модель </a:t>
            </a:r>
            <a:r>
              <a:rPr lang="ru-RU" sz="2800" dirty="0"/>
              <a:t>авторитарная («Я сам») </a:t>
            </a:r>
            <a:br>
              <a:rPr lang="ru-RU" sz="2800" dirty="0"/>
            </a:br>
            <a:endParaRPr lang="ru-RU" sz="2800" dirty="0"/>
          </a:p>
          <a:p>
            <a:r>
              <a:rPr lang="ru-RU" sz="2800" dirty="0" smtClean="0"/>
              <a:t>Модель </a:t>
            </a:r>
            <a:r>
              <a:rPr lang="ru-RU" sz="2800" dirty="0" err="1"/>
              <a:t>гиперрефлексивная</a:t>
            </a:r>
            <a:r>
              <a:rPr lang="ru-RU" sz="2800" dirty="0"/>
              <a:t> («Гамлет») </a:t>
            </a:r>
            <a:br>
              <a:rPr lang="ru-RU" sz="2800" dirty="0"/>
            </a:br>
            <a:endParaRPr lang="ru-RU" sz="2800" dirty="0"/>
          </a:p>
          <a:p>
            <a:r>
              <a:rPr lang="ru-RU" sz="2800" dirty="0" smtClean="0"/>
              <a:t>Модель </a:t>
            </a:r>
            <a:r>
              <a:rPr lang="ru-RU" sz="2800" dirty="0" err="1"/>
              <a:t>гипорефлексивная</a:t>
            </a:r>
            <a:r>
              <a:rPr lang="ru-RU" sz="2800" dirty="0"/>
              <a:t> («Тетерев»)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286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0070C0"/>
                </a:solidFill>
              </a:rPr>
              <a:t>Заповеди</a:t>
            </a:r>
            <a:br>
              <a:rPr lang="ru-RU" sz="4000" dirty="0" smtClean="0">
                <a:solidFill>
                  <a:srgbClr val="0070C0"/>
                </a:solidFill>
              </a:rPr>
            </a:br>
            <a:r>
              <a:rPr lang="ru-RU" sz="4000" dirty="0" smtClean="0">
                <a:solidFill>
                  <a:srgbClr val="0070C0"/>
                </a:solidFill>
              </a:rPr>
              <a:t> </a:t>
            </a:r>
            <a:r>
              <a:rPr lang="ru-RU" sz="4000" dirty="0">
                <a:solidFill>
                  <a:srgbClr val="0070C0"/>
                </a:solidFill>
              </a:rPr>
              <a:t>педагогического общения 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Чаще </a:t>
            </a:r>
            <a:r>
              <a:rPr lang="ru-RU" dirty="0"/>
              <a:t>улыбайтесь детям. Улыбка при входе </a:t>
            </a:r>
            <a:r>
              <a:rPr lang="ru-RU" dirty="0" smtClean="0"/>
              <a:t>учи</a:t>
            </a:r>
            <a:r>
              <a:rPr lang="ru-RU" dirty="0" smtClean="0"/>
              <a:t>теля </a:t>
            </a:r>
            <a:r>
              <a:rPr lang="ru-RU" dirty="0"/>
              <a:t>в </a:t>
            </a:r>
            <a:r>
              <a:rPr lang="ru-RU" dirty="0" smtClean="0"/>
              <a:t>класс</a:t>
            </a:r>
            <a:r>
              <a:rPr lang="ru-RU" dirty="0" smtClean="0"/>
              <a:t> </a:t>
            </a:r>
            <a:r>
              <a:rPr lang="ru-RU" dirty="0"/>
              <a:t>говорит о том, что встреча с </a:t>
            </a:r>
            <a:r>
              <a:rPr lang="ru-RU" dirty="0" smtClean="0"/>
              <a:t>учениками </a:t>
            </a:r>
            <a:r>
              <a:rPr lang="ru-RU" dirty="0" smtClean="0"/>
              <a:t>приятна </a:t>
            </a:r>
            <a:r>
              <a:rPr lang="ru-RU" dirty="0"/>
              <a:t>вам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Пусть </a:t>
            </a:r>
            <a:r>
              <a:rPr lang="ru-RU" dirty="0"/>
              <a:t>из ваших уст почаще звучат одобрение, похвала, поощрение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Следует </a:t>
            </a:r>
            <a:r>
              <a:rPr lang="ru-RU" dirty="0"/>
              <a:t>развивать коммуникативную память-это поможет быстро восстановит предыдущую ситуацию общения с </a:t>
            </a:r>
            <a:r>
              <a:rPr lang="ru-RU" dirty="0" smtClean="0"/>
              <a:t>классом, </a:t>
            </a:r>
            <a:r>
              <a:rPr lang="ru-RU" dirty="0"/>
              <a:t>воспроизводить эмоциональную атмосферу общения. Расставлять верные акценты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Не </a:t>
            </a:r>
            <a:r>
              <a:rPr lang="ru-RU" dirty="0"/>
              <a:t>забывайте о коммуникативной подготовке к </a:t>
            </a:r>
            <a:r>
              <a:rPr lang="ru-RU" dirty="0" smtClean="0"/>
              <a:t>встрече.</a:t>
            </a:r>
          </a:p>
          <a:p>
            <a:pPr algn="just"/>
            <a:r>
              <a:rPr lang="ru-RU" dirty="0" smtClean="0"/>
              <a:t>Умейте </a:t>
            </a:r>
            <a:r>
              <a:rPr lang="ru-RU" dirty="0"/>
              <a:t>анализировать процесс общения 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Следите </a:t>
            </a:r>
            <a:r>
              <a:rPr lang="ru-RU" dirty="0"/>
              <a:t>за собственной речью! Помните, что она -отражение вашей личности. </a:t>
            </a:r>
          </a:p>
        </p:txBody>
      </p:sp>
    </p:spTree>
    <p:extLst>
      <p:ext uri="{BB962C8B-B14F-4D97-AF65-F5344CB8AC3E}">
        <p14:creationId xmlns:p14="http://schemas.microsoft.com/office/powerpoint/2010/main" val="224328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698432" cy="16002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Взаимоотношения с родителями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  Вся </a:t>
            </a:r>
            <a:r>
              <a:rPr lang="ru-RU" dirty="0"/>
              <a:t>работа педагога с родителями идет через общение. </a:t>
            </a:r>
            <a:r>
              <a:rPr lang="ru-RU" dirty="0" smtClean="0"/>
              <a:t>В школе </a:t>
            </a:r>
            <a:r>
              <a:rPr lang="ru-RU" dirty="0"/>
              <a:t>они должны чувствовать что их уважают, ждут, рады встрече с ними, спешат порадовать хорошей новостью, вместе с ними растят их </a:t>
            </a:r>
            <a:r>
              <a:rPr lang="ru-RU" dirty="0" smtClean="0"/>
              <a:t>ребенка.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ru-RU" dirty="0"/>
              <a:t>Вся наша работа, вся педагогическая деятельность состоит из общения с детьми, их родителями. Нужно и важно помнить, что начинать общение следует с доброжелательной улыбки. Улыбайтесь чаще — это золотое правило во время беседы.</a:t>
            </a:r>
          </a:p>
        </p:txBody>
      </p:sp>
    </p:spTree>
    <p:extLst>
      <p:ext uri="{BB962C8B-B14F-4D97-AF65-F5344CB8AC3E}">
        <p14:creationId xmlns:p14="http://schemas.microsoft.com/office/powerpoint/2010/main" val="71935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0070C0"/>
                </a:solidFill>
              </a:rPr>
              <a:t>Педагогические работники в процессе взаимодействия с родителями </a:t>
            </a:r>
            <a:r>
              <a:rPr lang="ru-RU" sz="3600" dirty="0" smtClean="0">
                <a:solidFill>
                  <a:srgbClr val="0070C0"/>
                </a:solidFill>
              </a:rPr>
              <a:t>должны </a:t>
            </a:r>
            <a:r>
              <a:rPr lang="ru-RU" sz="3600" dirty="0">
                <a:solidFill>
                  <a:srgbClr val="0070C0"/>
                </a:solidFill>
              </a:rPr>
              <a:t>: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844824"/>
            <a:ext cx="7478216" cy="417646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начинать </a:t>
            </a:r>
            <a:r>
              <a:rPr lang="ru-RU" dirty="0"/>
              <a:t>общение с приветствия; </a:t>
            </a:r>
          </a:p>
          <a:p>
            <a:r>
              <a:rPr lang="ru-RU" dirty="0" smtClean="0"/>
              <a:t>проявлять </a:t>
            </a:r>
            <a:r>
              <a:rPr lang="ru-RU" dirty="0"/>
              <a:t>внимательность, тактичность, доброжелательность, желание помочь; </a:t>
            </a:r>
          </a:p>
          <a:p>
            <a:r>
              <a:rPr lang="ru-RU" dirty="0" smtClean="0"/>
              <a:t>выслушивать </a:t>
            </a:r>
            <a:r>
              <a:rPr lang="ru-RU" dirty="0"/>
              <a:t>объяснения или вопросы внимательно, не перебивая говорящего, проявляя доброжелательность и уважение к собеседнику;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высказываться в корректной и убедительной форме; если потребуется, спокойно, без раздражения повторить и разъяснить смысл сказанного; </a:t>
            </a:r>
          </a:p>
          <a:p>
            <a:r>
              <a:rPr lang="ru-RU" dirty="0" smtClean="0"/>
              <a:t>принять </a:t>
            </a:r>
            <a:r>
              <a:rPr lang="ru-RU" dirty="0"/>
              <a:t>решение по существу обращения (при недостатке полномочий сообщить координаты полномочного лица ).</a:t>
            </a:r>
          </a:p>
        </p:txBody>
      </p:sp>
    </p:spTree>
    <p:extLst>
      <p:ext uri="{BB962C8B-B14F-4D97-AF65-F5344CB8AC3E}">
        <p14:creationId xmlns:p14="http://schemas.microsoft.com/office/powerpoint/2010/main" val="406553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62000" y="4572000"/>
            <a:ext cx="8130480" cy="1600200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70C0"/>
                </a:solidFill>
              </a:rPr>
              <a:t>Правила разрешения конфликтов: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692696"/>
            <a:ext cx="8712968" cy="4752528"/>
          </a:xfrm>
        </p:spPr>
        <p:txBody>
          <a:bodyPr>
            <a:noAutofit/>
          </a:bodyPr>
          <a:lstStyle/>
          <a:p>
            <a:r>
              <a:rPr lang="ru-RU" sz="2000" dirty="0"/>
              <a:t> </a:t>
            </a:r>
            <a:r>
              <a:rPr lang="ru-RU" sz="2000" dirty="0" smtClean="0"/>
              <a:t>Прежде </a:t>
            </a:r>
            <a:r>
              <a:rPr lang="ru-RU" sz="2000" dirty="0"/>
              <a:t>всего следует попытаться овладеть конфликтной ситуацией, а это значит- разрядить обоюдную эмоциональную напряженность. Как? Начать с себя: убрать «лишнее» напряжение, скованность, бесцельные движения. Мимика, жесты. Поза, как мы знаем, не только выражают внутреннее состояние, но и влияют на него. Итак, внешнее спокойствие и выдержка! </a:t>
            </a:r>
            <a:br>
              <a:rPr lang="ru-RU" sz="2000" dirty="0"/>
            </a:br>
            <a:endParaRPr lang="ru-RU" sz="2000" dirty="0"/>
          </a:p>
          <a:p>
            <a:r>
              <a:rPr lang="ru-RU" sz="2000" dirty="0" smtClean="0"/>
              <a:t>Попытаться </a:t>
            </a:r>
            <a:r>
              <a:rPr lang="ru-RU" sz="2000" dirty="0"/>
              <a:t>понять мотивы поведения </a:t>
            </a:r>
            <a:r>
              <a:rPr lang="ru-RU" sz="2000" dirty="0"/>
              <a:t> </a:t>
            </a:r>
            <a:r>
              <a:rPr lang="ru-RU" sz="2000" dirty="0" smtClean="0"/>
              <a:t>учен</a:t>
            </a:r>
            <a:r>
              <a:rPr lang="ru-RU" sz="2000" dirty="0" smtClean="0"/>
              <a:t>ика</a:t>
            </a:r>
            <a:r>
              <a:rPr lang="ru-RU" sz="2000" dirty="0" smtClean="0"/>
              <a:t>. </a:t>
            </a:r>
            <a:r>
              <a:rPr lang="ru-RU" sz="2000" dirty="0"/>
              <a:t>Включение мысленного анализа снижает эмоциональное возбуждение. Лучше выразить понимание затруднительного положения: «Я не понимаю твое состояние», передать свое состояние: «Меня огорчает». Итак, не пытайтесь сразу оценивать поступок, стремитесь сначала выразить свое отношение к сложившейся ситуации. </a:t>
            </a:r>
            <a:br>
              <a:rPr lang="ru-RU" sz="2000" dirty="0"/>
            </a:br>
            <a:endParaRPr lang="ru-RU" sz="2000" dirty="0"/>
          </a:p>
          <a:p>
            <a:r>
              <a:rPr lang="ru-RU" sz="2000" dirty="0" smtClean="0"/>
              <a:t>Своим </a:t>
            </a:r>
            <a:r>
              <a:rPr lang="ru-RU" sz="2000" dirty="0"/>
              <a:t>поведением повлиять на </a:t>
            </a:r>
            <a:r>
              <a:rPr lang="ru-RU" sz="2000" dirty="0" smtClean="0"/>
              <a:t>ученика</a:t>
            </a:r>
            <a:r>
              <a:rPr lang="ru-RU" sz="2000" dirty="0" smtClean="0"/>
              <a:t>. </a:t>
            </a:r>
            <a:r>
              <a:rPr lang="ru-RU" sz="2000" dirty="0"/>
              <a:t>Снять напряженность помогает молчаливое рассмотрение лица соучастника конфликта, что даст возможность </a:t>
            </a:r>
            <a:r>
              <a:rPr lang="ru-RU" sz="2000" dirty="0" smtClean="0"/>
              <a:t>педагога сосредоточиться</a:t>
            </a:r>
            <a:r>
              <a:rPr lang="ru-RU" sz="2000" dirty="0"/>
              <a:t>, изучить его состояние. 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0503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0070C0"/>
                </a:solidFill>
              </a:rPr>
              <a:t>Заключение 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«Пойми </a:t>
            </a:r>
            <a:r>
              <a:rPr lang="ru-RU" dirty="0" smtClean="0"/>
              <a:t>ребенка»-</a:t>
            </a:r>
            <a:r>
              <a:rPr lang="ru-RU" dirty="0"/>
              <a:t>профессиональная заповедь педагога. Понять - это значит проникнуть во внутреннее, душевное состояние, понять мотивы действий, поступков, переживаний. Общение педагога и </a:t>
            </a:r>
            <a:r>
              <a:rPr lang="ru-RU" dirty="0" smtClean="0"/>
              <a:t>ученика </a:t>
            </a:r>
            <a:r>
              <a:rPr lang="ru-RU" dirty="0"/>
              <a:t>порой становится судьбоносным. Умение, слушая, слышать своего собеседника-это мастерство преподавателя и, безусловно, искусство общения. </a:t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330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0070C0"/>
                </a:solidFill>
              </a:rPr>
              <a:t>Педагогическая этика-часть педагогического мастерства. 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  Важным </a:t>
            </a:r>
            <a:r>
              <a:rPr lang="ru-RU" dirty="0"/>
              <a:t>основанием профессиональной культуры педагога является </a:t>
            </a:r>
            <a:r>
              <a:rPr lang="ru-RU" b="1" dirty="0"/>
              <a:t>педагогическая этика или деонтология</a:t>
            </a:r>
            <a:r>
              <a:rPr lang="ru-RU" dirty="0"/>
              <a:t> (от </a:t>
            </a:r>
            <a:r>
              <a:rPr lang="ru-RU" dirty="0" err="1"/>
              <a:t>греч.deon</a:t>
            </a:r>
            <a:r>
              <a:rPr lang="ru-RU" dirty="0"/>
              <a:t>-долг и </a:t>
            </a:r>
            <a:r>
              <a:rPr lang="ru-RU" dirty="0" err="1"/>
              <a:t>logos</a:t>
            </a:r>
            <a:r>
              <a:rPr lang="ru-RU" dirty="0"/>
              <a:t>-учение),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Этика</a:t>
            </a:r>
            <a:r>
              <a:rPr lang="ru-RU" dirty="0" smtClean="0"/>
              <a:t> </a:t>
            </a:r>
            <a:r>
              <a:rPr lang="ru-RU" dirty="0"/>
              <a:t>(от </a:t>
            </a:r>
            <a:r>
              <a:rPr lang="ru-RU" dirty="0" err="1"/>
              <a:t>греч.ethos</a:t>
            </a:r>
            <a:r>
              <a:rPr lang="ru-RU" dirty="0"/>
              <a:t>-нрав, обычай)-наука о нормах и правилах поведения, взаимоотношений между людьми.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Педагогическая </a:t>
            </a:r>
            <a:r>
              <a:rPr lang="ru-RU" dirty="0"/>
              <a:t>этика на основе общеэтических норм определяет нормативные нравственные позиции, которыми необходимо руководствоваться педагогу в процессе общения с учащимися, их родителями, коллегами.</a:t>
            </a:r>
          </a:p>
        </p:txBody>
      </p:sp>
    </p:spTree>
    <p:extLst>
      <p:ext uri="{BB962C8B-B14F-4D97-AF65-F5344CB8AC3E}">
        <p14:creationId xmlns:p14="http://schemas.microsoft.com/office/powerpoint/2010/main" val="237308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62000" y="4725144"/>
            <a:ext cx="7626424" cy="1447056"/>
          </a:xfrm>
        </p:spPr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0070C0"/>
                </a:solidFill>
              </a:rPr>
              <a:t>Требования </a:t>
            </a:r>
            <a:r>
              <a:rPr lang="ru-RU" sz="4400" dirty="0" smtClean="0">
                <a:solidFill>
                  <a:srgbClr val="0070C0"/>
                </a:solidFill>
              </a:rPr>
              <a:t/>
            </a:r>
            <a:br>
              <a:rPr lang="ru-RU" sz="4400" dirty="0" smtClean="0">
                <a:solidFill>
                  <a:srgbClr val="0070C0"/>
                </a:solidFill>
              </a:rPr>
            </a:br>
            <a:r>
              <a:rPr lang="ru-RU" sz="4400" dirty="0" smtClean="0">
                <a:solidFill>
                  <a:srgbClr val="0070C0"/>
                </a:solidFill>
              </a:rPr>
              <a:t>педагогической </a:t>
            </a:r>
            <a:r>
              <a:rPr lang="ru-RU" sz="4400" dirty="0">
                <a:solidFill>
                  <a:srgbClr val="0070C0"/>
                </a:solidFill>
              </a:rPr>
              <a:t>этики: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dirty="0" smtClean="0"/>
              <a:t>Установка</a:t>
            </a:r>
            <a:r>
              <a:rPr lang="ru-RU" dirty="0"/>
              <a:t>, усиливающая веру в успех</a:t>
            </a:r>
            <a:r>
              <a:rPr lang="ru-RU" dirty="0" smtClean="0"/>
              <a:t>;</a:t>
            </a:r>
          </a:p>
          <a:p>
            <a:r>
              <a:rPr lang="ru-RU" dirty="0" smtClean="0"/>
              <a:t>Установление </a:t>
            </a:r>
            <a:r>
              <a:rPr lang="ru-RU" dirty="0"/>
              <a:t>правильных взаимоотношений между </a:t>
            </a:r>
            <a:r>
              <a:rPr lang="ru-RU" dirty="0" smtClean="0"/>
              <a:t>педагогом </a:t>
            </a:r>
            <a:r>
              <a:rPr lang="ru-RU" dirty="0"/>
              <a:t>и </a:t>
            </a:r>
            <a:r>
              <a:rPr lang="ru-RU" dirty="0" smtClean="0"/>
              <a:t>воспитанником.</a:t>
            </a:r>
          </a:p>
          <a:p>
            <a:r>
              <a:rPr lang="ru-RU" dirty="0" smtClean="0"/>
              <a:t> </a:t>
            </a:r>
            <a:r>
              <a:rPr lang="ru-RU" dirty="0"/>
              <a:t>Доброжелательное отношение к каждому обучающемуся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Благоприятное </a:t>
            </a:r>
            <a:r>
              <a:rPr lang="ru-RU" dirty="0"/>
              <a:t>речевое общение с </a:t>
            </a:r>
            <a:r>
              <a:rPr lang="ru-RU" dirty="0" smtClean="0"/>
              <a:t>воспитанниками </a:t>
            </a:r>
            <a:r>
              <a:rPr lang="ru-RU" dirty="0"/>
              <a:t>с самой первой встречи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Облик </a:t>
            </a:r>
            <a:r>
              <a:rPr lang="ru-RU" dirty="0"/>
              <a:t>самого учителя, внешний вид, сама обстановка в классной аудитории. </a:t>
            </a:r>
          </a:p>
        </p:txBody>
      </p:sp>
    </p:spTree>
    <p:extLst>
      <p:ext uri="{BB962C8B-B14F-4D97-AF65-F5344CB8AC3E}">
        <p14:creationId xmlns:p14="http://schemas.microsoft.com/office/powerpoint/2010/main" val="1543917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dirty="0" smtClean="0"/>
              <a:t>     </a:t>
            </a:r>
            <a:r>
              <a:rPr lang="ru-RU" sz="2400" dirty="0" smtClean="0"/>
              <a:t>Педагогическая </a:t>
            </a:r>
            <a:r>
              <a:rPr lang="ru-RU" sz="2400" dirty="0"/>
              <a:t>этика </a:t>
            </a:r>
            <a:r>
              <a:rPr lang="ru-RU" sz="2400" dirty="0" smtClean="0"/>
              <a:t>рассматривает сущность </a:t>
            </a:r>
            <a:r>
              <a:rPr lang="ru-RU" sz="2400" dirty="0"/>
              <a:t>основных категорий  </a:t>
            </a:r>
            <a:r>
              <a:rPr lang="ru-RU" sz="2400" dirty="0" smtClean="0"/>
              <a:t>моральных   ценностей </a:t>
            </a:r>
            <a:r>
              <a:rPr lang="ru-RU" sz="2400" dirty="0"/>
              <a:t>и  педагогической морали.</a:t>
            </a:r>
          </a:p>
          <a:p>
            <a:r>
              <a:rPr lang="ru-RU" sz="2400" dirty="0"/>
              <a:t> </a:t>
            </a:r>
            <a:r>
              <a:rPr lang="ru-RU" sz="2400" u="sng" dirty="0"/>
              <a:t>Моральными ценностями </a:t>
            </a:r>
            <a:r>
              <a:rPr lang="ru-RU" sz="2400" dirty="0"/>
              <a:t>можно назвать систему представлений о добре и зле, справедливости и чести, которые выступают своеобразной оценкой характера жизненных явлений, нравственных достоинств и поступков людей и т.п. </a:t>
            </a:r>
          </a:p>
          <a:p>
            <a:r>
              <a:rPr lang="ru-RU" sz="2400" dirty="0"/>
              <a:t>К </a:t>
            </a:r>
            <a:r>
              <a:rPr lang="ru-RU" sz="2400" u="sng" dirty="0"/>
              <a:t>педагогической деятельности </a:t>
            </a:r>
            <a:r>
              <a:rPr lang="ru-RU" sz="2400" dirty="0"/>
              <a:t>применимы все основные моральные понятия: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/>
              <a:t>профессиональный педагогический долг;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/>
              <a:t>педагогическая справедливость;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/>
              <a:t>педагогическая честь;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/>
              <a:t>педагогический </a:t>
            </a:r>
            <a:r>
              <a:rPr lang="ru-RU" sz="2400" dirty="0" smtClean="0"/>
              <a:t>авторитет;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/>
              <a:t>педагогическое сознание.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9858" y="4365104"/>
            <a:ext cx="2101220" cy="13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29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0070C0"/>
                </a:solidFill>
              </a:rPr>
              <a:t>Педагогический </a:t>
            </a:r>
            <a:r>
              <a:rPr lang="ru-RU" sz="4000" dirty="0" smtClean="0">
                <a:solidFill>
                  <a:srgbClr val="0070C0"/>
                </a:solidFill>
              </a:rPr>
              <a:t>долг 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14536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sz="4500" dirty="0" smtClean="0"/>
              <a:t>– </a:t>
            </a:r>
            <a:r>
              <a:rPr lang="ru-RU" sz="4500" dirty="0"/>
              <a:t>одна из важнейших категорий педагогической этики. В ней концентрируются представления о совокупности требований и моральных предписаний, предъявляемых обществом к личности педагога, к выполнению им своих профессиональных обязанностей. Они предусматривают осуществление определенных (преимущественно интеллектуальных) трудовых функций, правильное построение взаимоотношений с учащимися, их родителями, коллегами по работе, глубокое осознание своего отношения к выбранной профессии, ученическому и педагогическому коллективу и обществу в целом</a:t>
            </a:r>
            <a:r>
              <a:rPr lang="ru-RU" sz="4500" dirty="0" smtClean="0"/>
              <a:t>.</a:t>
            </a:r>
          </a:p>
          <a:p>
            <a:pPr marL="0" indent="0">
              <a:buNone/>
            </a:pPr>
            <a:r>
              <a:rPr lang="ru-RU" sz="4500" dirty="0"/>
              <a:t> </a:t>
            </a:r>
            <a:r>
              <a:rPr lang="ru-RU" sz="4500" dirty="0" smtClean="0"/>
              <a:t>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502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836712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      Основой </a:t>
            </a:r>
            <a:r>
              <a:rPr lang="ru-RU" sz="2800" b="1" dirty="0"/>
              <a:t>профессионального педагогического долга являются объективные и актуальные потребности общества в обучении и воспитании подрастающих поколений.</a:t>
            </a:r>
            <a:r>
              <a:rPr lang="ru-RU" sz="2800" dirty="0"/>
              <a:t> </a:t>
            </a:r>
            <a:endParaRPr lang="ru-RU" sz="2800" dirty="0" smtClean="0"/>
          </a:p>
          <a:p>
            <a:pPr algn="just"/>
            <a:r>
              <a:rPr lang="ru-RU" sz="2800" dirty="0"/>
              <a:t> </a:t>
            </a:r>
            <a:r>
              <a:rPr lang="ru-RU" sz="2800" dirty="0" smtClean="0"/>
              <a:t>       </a:t>
            </a:r>
            <a:r>
              <a:rPr lang="ru-RU" sz="2800" dirty="0" smtClean="0"/>
              <a:t>В </a:t>
            </a:r>
            <a:r>
              <a:rPr lang="ru-RU" sz="2800" dirty="0"/>
              <a:t>нем также предусмотрена необходимость </a:t>
            </a:r>
            <a:r>
              <a:rPr lang="ru-RU" sz="2400" dirty="0"/>
              <a:t>творческого</a:t>
            </a:r>
            <a:r>
              <a:rPr lang="ru-RU" sz="2800" dirty="0"/>
              <a:t> отношения к своему труду, особая требовательность к себе, стремление к пополнению профессиональных знаний и повышению педагогического мастерства, необходимость уважительного и требовательного отношения к учащимся и их родителям, умение разрешать сложные конфликты профессиональной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21796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80020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70C0"/>
                </a:solidFill>
              </a:rPr>
              <a:t>Одна из важнейших </a:t>
            </a:r>
            <a:r>
              <a:rPr lang="ru-RU" sz="3200" dirty="0" smtClean="0">
                <a:solidFill>
                  <a:srgbClr val="0070C0"/>
                </a:solidFill>
              </a:rPr>
              <a:t>категорий</a:t>
            </a:r>
            <a:br>
              <a:rPr lang="ru-RU" sz="3200" dirty="0" smtClean="0">
                <a:solidFill>
                  <a:srgbClr val="0070C0"/>
                </a:solidFill>
              </a:rPr>
            </a:br>
            <a:r>
              <a:rPr lang="ru-RU" sz="3200" dirty="0" smtClean="0">
                <a:solidFill>
                  <a:srgbClr val="0070C0"/>
                </a:solidFill>
              </a:rPr>
              <a:t> </a:t>
            </a:r>
            <a:r>
              <a:rPr lang="ru-RU" sz="3200" dirty="0">
                <a:solidFill>
                  <a:srgbClr val="0070C0"/>
                </a:solidFill>
              </a:rPr>
              <a:t>педагогической этики - </a:t>
            </a:r>
            <a:br>
              <a:rPr lang="ru-RU" sz="3200" dirty="0">
                <a:solidFill>
                  <a:srgbClr val="0070C0"/>
                </a:solidFill>
              </a:rPr>
            </a:br>
            <a:r>
              <a:rPr lang="ru-RU" sz="3200" u="sng" dirty="0">
                <a:solidFill>
                  <a:srgbClr val="0070C0"/>
                </a:solidFill>
              </a:rPr>
              <a:t> </a:t>
            </a:r>
            <a:r>
              <a:rPr lang="ru-RU" sz="3200" b="1" u="sng" dirty="0">
                <a:solidFill>
                  <a:srgbClr val="0070C0"/>
                </a:solidFill>
              </a:rPr>
              <a:t>профессиональный педагогический долг </a:t>
            </a:r>
            <a:r>
              <a:rPr lang="ru-RU" sz="3200" dirty="0">
                <a:solidFill>
                  <a:srgbClr val="0070C0"/>
                </a:solidFill>
              </a:rPr>
              <a:t>. 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132856"/>
            <a:ext cx="7543800" cy="3886200"/>
          </a:xfrm>
        </p:spPr>
        <p:txBody>
          <a:bodyPr/>
          <a:lstStyle/>
          <a:p>
            <a:pPr>
              <a:buNone/>
            </a:pP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2400" dirty="0"/>
              <a:t>Это значит:</a:t>
            </a:r>
          </a:p>
          <a:p>
            <a:pPr algn="just"/>
            <a:r>
              <a:rPr lang="ru-RU" sz="2400" dirty="0"/>
              <a:t>осуществлять определённые трудовые функции (преимущественно интеллектуальные);</a:t>
            </a:r>
          </a:p>
          <a:p>
            <a:pPr algn="just"/>
            <a:r>
              <a:rPr lang="ru-RU" sz="2400" dirty="0"/>
              <a:t>     правильно строить взаимоотношения с учащимися, их родителями, коллегами по работе;</a:t>
            </a:r>
          </a:p>
          <a:p>
            <a:pPr algn="just"/>
            <a:r>
              <a:rPr lang="ru-RU" sz="2400" dirty="0"/>
              <a:t>     глубоко осознавать своё отношение к выбранной профессии, ученическому и педагогическому коллективу и обществу в целом.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538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0070C0"/>
                </a:solidFill>
              </a:rPr>
              <a:t>Педагогическая </a:t>
            </a:r>
            <a:r>
              <a:rPr lang="ru-RU" sz="4000" dirty="0" smtClean="0">
                <a:solidFill>
                  <a:srgbClr val="0070C0"/>
                </a:solidFill>
              </a:rPr>
              <a:t>честь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543400"/>
          </a:xfrm>
        </p:spPr>
        <p:txBody>
          <a:bodyPr>
            <a:normAutofit fontScale="92500" lnSpcReduction="10000"/>
          </a:bodyPr>
          <a:lstStyle/>
          <a:p>
            <a:pPr algn="just">
              <a:buFontTx/>
              <a:buChar char="-"/>
            </a:pPr>
            <a:r>
              <a:rPr lang="ru-RU" dirty="0" smtClean="0"/>
              <a:t>это </a:t>
            </a:r>
            <a:r>
              <a:rPr lang="ru-RU" dirty="0"/>
              <a:t>понятие, выражающее не только осознание педагогом своей значимости, но и общественное признание, общественное уважение его моральных заслуг и качеств.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     Высоко </a:t>
            </a:r>
            <a:r>
              <a:rPr lang="ru-RU" dirty="0"/>
              <a:t>развитое осознание индивидуальной чести и личного достоинства в профессии педагога выделяется отчетливо. Если им в своем поведении и межличностных отношениях нарушаются требования, предъявляемые обществом к идеалу педагога, то соответственно демонстрируется пренебрежение к профессиональной чести и достоинству. 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    Честь </a:t>
            </a:r>
            <a:r>
              <a:rPr lang="ru-RU" b="1" i="1" dirty="0"/>
              <a:t>педагога </a:t>
            </a:r>
            <a:r>
              <a:rPr lang="ru-RU" dirty="0"/>
              <a:t>– общественная оценка его реальных профессиональных достоинств, проявляющихся в процессе выполнения им профессионального долга.</a:t>
            </a:r>
          </a:p>
        </p:txBody>
      </p:sp>
    </p:spTree>
    <p:extLst>
      <p:ext uri="{BB962C8B-B14F-4D97-AF65-F5344CB8AC3E}">
        <p14:creationId xmlns:p14="http://schemas.microsoft.com/office/powerpoint/2010/main" val="58019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433</TotalTime>
  <Words>1470</Words>
  <Application>Microsoft Office PowerPoint</Application>
  <PresentationFormat>Экран (4:3)</PresentationFormat>
  <Paragraphs>145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NewsPrint</vt:lpstr>
      <vt:lpstr>Этика профессионального поведения педагога</vt:lpstr>
      <vt:lpstr>Педагогическая этика </vt:lpstr>
      <vt:lpstr>Педагогическая этика-часть педагогического мастерства. </vt:lpstr>
      <vt:lpstr>Требования  педагогической этики:</vt:lpstr>
      <vt:lpstr>Презентация PowerPoint</vt:lpstr>
      <vt:lpstr>Педагогический долг </vt:lpstr>
      <vt:lpstr>Презентация PowerPoint</vt:lpstr>
      <vt:lpstr>Одна из важнейших категорий  педагогической этики -   профессиональный педагогический долг . </vt:lpstr>
      <vt:lpstr>Педагогическая честь</vt:lpstr>
      <vt:lpstr>Педагогическое сознание. </vt:lpstr>
      <vt:lpstr>Педагогический авторитет  – </vt:lpstr>
      <vt:lpstr>Педагогическая справедливость</vt:lpstr>
      <vt:lpstr>Презентация PowerPoint</vt:lpstr>
      <vt:lpstr>Педагогический такт </vt:lpstr>
      <vt:lpstr>Элементы педагогического такта</vt:lpstr>
      <vt:lpstr>Презентация PowerPoint</vt:lpstr>
      <vt:lpstr>Основные признаки педагогического такта: </vt:lpstr>
      <vt:lpstr>Презентация PowerPoint</vt:lpstr>
      <vt:lpstr>Презентация PowerPoint</vt:lpstr>
      <vt:lpstr>Педагогическая мораль </vt:lpstr>
      <vt:lpstr>Некоторые качества педагога</vt:lpstr>
      <vt:lpstr> Имидж педагога</vt:lpstr>
      <vt:lpstr>Презентация PowerPoint</vt:lpstr>
      <vt:lpstr>Негативные модели общения педагогов с учащимися</vt:lpstr>
      <vt:lpstr>Заповеди  педагогического общения </vt:lpstr>
      <vt:lpstr>Взаимоотношения с родителями</vt:lpstr>
      <vt:lpstr>Педагогические работники в процессе взаимодействия с родителями должны :</vt:lpstr>
      <vt:lpstr>Правила разрешения конфликтов:</vt:lpstr>
      <vt:lpstr>Заключение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Этика профессионального поведения педагога</dc:title>
  <dc:creator>Пользователь Windows</dc:creator>
  <cp:lastModifiedBy>Доржу</cp:lastModifiedBy>
  <cp:revision>23</cp:revision>
  <dcterms:created xsi:type="dcterms:W3CDTF">2017-03-15T04:20:35Z</dcterms:created>
  <dcterms:modified xsi:type="dcterms:W3CDTF">2020-01-08T14:32:55Z</dcterms:modified>
</cp:coreProperties>
</file>