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6" r:id="rId3"/>
    <p:sldId id="308" r:id="rId4"/>
    <p:sldId id="325" r:id="rId5"/>
    <p:sldId id="326" r:id="rId6"/>
    <p:sldId id="309" r:id="rId7"/>
    <p:sldId id="288" r:id="rId8"/>
    <p:sldId id="310" r:id="rId9"/>
    <p:sldId id="329" r:id="rId10"/>
    <p:sldId id="322" r:id="rId11"/>
    <p:sldId id="311" r:id="rId12"/>
    <p:sldId id="324" r:id="rId13"/>
    <p:sldId id="312" r:id="rId14"/>
    <p:sldId id="313" r:id="rId15"/>
    <p:sldId id="314" r:id="rId16"/>
    <p:sldId id="315" r:id="rId17"/>
    <p:sldId id="327" r:id="rId18"/>
    <p:sldId id="316" r:id="rId19"/>
    <p:sldId id="328" r:id="rId20"/>
    <p:sldId id="306" r:id="rId21"/>
    <p:sldId id="318" r:id="rId22"/>
    <p:sldId id="319" r:id="rId23"/>
    <p:sldId id="285"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051" autoAdjust="0"/>
  </p:normalViewPr>
  <p:slideViewPr>
    <p:cSldViewPr>
      <p:cViewPr varScale="1">
        <p:scale>
          <a:sx n="69" d="100"/>
          <a:sy n="69" d="100"/>
        </p:scale>
        <p:origin x="1416" y="60"/>
      </p:cViewPr>
      <p:guideLst>
        <p:guide orient="horz" pos="2160"/>
        <p:guide pos="2880"/>
      </p:guideLst>
    </p:cSldViewPr>
  </p:slideViewPr>
  <p:outlineViewPr>
    <p:cViewPr>
      <p:scale>
        <a:sx n="33" d="100"/>
        <a:sy n="33" d="100"/>
      </p:scale>
      <p:origin x="0" y="1781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0FC3FE-5B44-418D-8272-9DBA35C84494}" type="datetimeFigureOut">
              <a:rPr lang="ru-RU" smtClean="0"/>
              <a:pPr/>
              <a:t>ср 10.01.24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16161-5E8D-4195-B502-8A757CF4303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ср 10.01.24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ср 10.01.24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ср 10.01.24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ср 10.01.24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ср 10.01.24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ср 10.01.24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ср 10.01.24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ср 10.01.24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ср 10.01.24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ср 10.01.24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ср 10.01.24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ср 10.01.24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26609"/>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r>
              <a:rPr lang="ru-RU" b="1" dirty="0" smtClean="0">
                <a:latin typeface="Times New Roman" pitchFamily="18" charset="0"/>
                <a:cs typeface="Times New Roman" pitchFamily="18" charset="0"/>
              </a:rPr>
              <a:t>О новом Порядке аттестации педагогических работников</a:t>
            </a:r>
            <a:endParaRPr lang="ru-RU" dirty="0">
              <a:latin typeface="Times New Roman" pitchFamily="18" charset="0"/>
              <a:cs typeface="Times New Roman" pitchFamily="18" charset="0"/>
            </a:endParaRPr>
          </a:p>
        </p:txBody>
      </p:sp>
      <p:pic>
        <p:nvPicPr>
          <p:cNvPr id="3" name="object 7"/>
          <p:cNvPicPr/>
          <p:nvPr/>
        </p:nvPicPr>
        <p:blipFill>
          <a:blip r:embed="rId2" cstate="print"/>
          <a:stretch>
            <a:fillRect/>
          </a:stretch>
        </p:blipFill>
        <p:spPr>
          <a:xfrm>
            <a:off x="723181" y="152931"/>
            <a:ext cx="2286000" cy="1167054"/>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036629">
            <a:off x="5126026" y="3469242"/>
            <a:ext cx="3173604" cy="33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Аттестация педагогических      работников в целях установления              квалификационной категории</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ru-RU" sz="2100" dirty="0" smtClean="0">
                <a:latin typeface="Times New Roman" pitchFamily="18" charset="0"/>
                <a:cs typeface="Times New Roman" pitchFamily="18" charset="0"/>
              </a:rPr>
              <a:t>Аттестация </a:t>
            </a:r>
            <a:r>
              <a:rPr lang="ru-RU" sz="2100" dirty="0">
                <a:latin typeface="Times New Roman" pitchFamily="18" charset="0"/>
                <a:cs typeface="Times New Roman" pitchFamily="18" charset="0"/>
              </a:rPr>
              <a:t>педагогических работников для установления квалификационной категории (первой или высшей) проводится на основании </a:t>
            </a:r>
            <a:r>
              <a:rPr lang="ru-RU" sz="2100" dirty="0">
                <a:solidFill>
                  <a:srgbClr val="FF0000"/>
                </a:solidFill>
                <a:latin typeface="Times New Roman" pitchFamily="18" charset="0"/>
                <a:cs typeface="Times New Roman" pitchFamily="18" charset="0"/>
              </a:rPr>
              <a:t>заявления по их желанию</a:t>
            </a:r>
            <a:r>
              <a:rPr lang="ru-RU" sz="2100" dirty="0" smtClean="0">
                <a:solidFill>
                  <a:srgbClr val="FF0000"/>
                </a:solidFill>
                <a:latin typeface="Times New Roman" pitchFamily="18" charset="0"/>
                <a:cs typeface="Times New Roman" pitchFamily="18" charset="0"/>
              </a:rPr>
              <a:t>.</a:t>
            </a:r>
          </a:p>
          <a:p>
            <a:r>
              <a:rPr lang="ru-RU" sz="2100" dirty="0" smtClean="0">
                <a:solidFill>
                  <a:srgbClr val="FF0000"/>
                </a:solidFill>
                <a:latin typeface="Times New Roman" pitchFamily="18" charset="0"/>
                <a:cs typeface="Times New Roman" pitchFamily="18" charset="0"/>
              </a:rPr>
              <a:t>п.30. Заявления о проведении аттестации в целях установления высшей квалификационной категории подаются педагогическими работниками, имеющим (имевшим) по одной из должностей первую или высшую квалификационную категорию. </a:t>
            </a:r>
          </a:p>
          <a:p>
            <a:r>
              <a:rPr lang="ru-RU" sz="2100" dirty="0">
                <a:latin typeface="Times New Roman" pitchFamily="18" charset="0"/>
                <a:cs typeface="Times New Roman" pitchFamily="18" charset="0"/>
              </a:rPr>
              <a:t>Заявления педагогических работников о проведении аттестации рассматриваются аттестационными комиссиями в срок не более 30 календарных дней со дня их получения, в течение которого:</a:t>
            </a:r>
          </a:p>
          <a:p>
            <a:pPr marL="0" indent="0">
              <a:buNone/>
            </a:pPr>
            <a:r>
              <a:rPr lang="ru-RU" sz="2100" dirty="0">
                <a:latin typeface="Times New Roman" pitchFamily="18" charset="0"/>
                <a:cs typeface="Times New Roman" pitchFamily="18" charset="0"/>
              </a:rPr>
              <a:t>а) определяется конкретный срок проведения аттестации для каждого педагогического работника индивидуально с учетом срока действия ранее установленной квалификационной категории;</a:t>
            </a:r>
          </a:p>
          <a:p>
            <a:pPr marL="0" indent="0">
              <a:buNone/>
            </a:pPr>
            <a:r>
              <a:rPr lang="ru-RU" sz="2100" dirty="0">
                <a:latin typeface="Times New Roman" pitchFamily="18" charset="0"/>
                <a:cs typeface="Times New Roman" pitchFamily="18" charset="0"/>
              </a:rPr>
              <a:t>б) осуществляется письменное уведомление педагогических работников о сроке и месте проведения их аттестации</a:t>
            </a:r>
            <a:r>
              <a:rPr lang="ru-RU" sz="2100" dirty="0" smtClean="0">
                <a:latin typeface="Times New Roman" pitchFamily="18" charset="0"/>
                <a:cs typeface="Times New Roman" pitchFamily="18" charset="0"/>
              </a:rPr>
              <a:t>.</a:t>
            </a:r>
            <a:endParaRPr lang="ru-RU" sz="2100" dirty="0">
              <a:latin typeface="Times New Roman" pitchFamily="18" charset="0"/>
              <a:cs typeface="Times New Roman" pitchFamily="18" charset="0"/>
            </a:endParaRPr>
          </a:p>
          <a:p>
            <a:r>
              <a:rPr lang="ru-RU" sz="2100" dirty="0">
                <a:latin typeface="Times New Roman" pitchFamily="18" charset="0"/>
                <a:cs typeface="Times New Roman" pitchFamily="18" charset="0"/>
              </a:rPr>
              <a:t>Продолжительность аттестации для каждого педагогического работника от начала ее проведения и до принятия решения аттестационной комиссией составляет не более 60 календарных дней</a:t>
            </a:r>
            <a:r>
              <a:rPr lang="ru-RU" sz="2100" dirty="0" smtClean="0">
                <a:latin typeface="Times New Roman" pitchFamily="18" charset="0"/>
                <a:cs typeface="Times New Roman" pitchFamily="18" charset="0"/>
              </a:rPr>
              <a:t>.</a:t>
            </a:r>
          </a:p>
          <a:p>
            <a:r>
              <a:rPr lang="ru-RU" sz="2100" dirty="0" smtClean="0">
                <a:latin typeface="Times New Roman" pitchFamily="18" charset="0"/>
                <a:cs typeface="Times New Roman" pitchFamily="18" charset="0"/>
              </a:rPr>
              <a:t>Установлены ограничения: по желанию предоставить дополнительные сведения не позднее чем за 5 рабочих дней до заседания АК (п.31)</a:t>
            </a:r>
          </a:p>
          <a:p>
            <a:r>
              <a:rPr lang="ru-RU" sz="1900" dirty="0" smtClean="0">
                <a:solidFill>
                  <a:srgbClr val="FF0000"/>
                </a:solidFill>
                <a:latin typeface="Times New Roman" pitchFamily="18" charset="0"/>
                <a:cs typeface="Times New Roman" pitchFamily="18" charset="0"/>
              </a:rPr>
              <a:t>Порядком исключено требование о сроке действия квалификационной категории</a:t>
            </a:r>
            <a:endParaRPr lang="ru-RU" sz="1900" dirty="0">
              <a:solidFill>
                <a:srgbClr val="FF0000"/>
              </a:solidFill>
              <a:latin typeface="Times New Roman" pitchFamily="18" charset="0"/>
              <a:cs typeface="Times New Roman" pitchFamily="18" charset="0"/>
            </a:endParaRPr>
          </a:p>
          <a:p>
            <a:pPr marL="0" indent="0" algn="ctr">
              <a:buNone/>
            </a:pPr>
            <a:endParaRPr lang="ru-RU" dirty="0" smtClean="0">
              <a:latin typeface="Times New Roman" pitchFamily="18" charset="0"/>
              <a:cs typeface="Times New Roman" pitchFamily="18" charset="0"/>
            </a:endParaRP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p14="http://schemas.microsoft.com/office/powerpoint/2010/main" val="3820895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2000" b="1" dirty="0" smtClean="0"/>
              <a:t>Первая квалификационная категория педагогическим работникам устанавливается на основе следующих показателей </a:t>
            </a:r>
            <a:br>
              <a:rPr lang="ru-RU" sz="2000" b="1" dirty="0" smtClean="0"/>
            </a:br>
            <a:r>
              <a:rPr lang="ru-RU" sz="2000" b="1" dirty="0" smtClean="0"/>
              <a:t>их профессиональной деятельности (п.35)</a:t>
            </a:r>
            <a:endParaRPr lang="ru-RU" sz="20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marL="0" indent="0">
              <a:buNone/>
            </a:pPr>
            <a:endParaRPr lang="ru-RU" dirty="0" smtClean="0">
              <a:latin typeface="Times New Roman" pitchFamily="18" charset="0"/>
              <a:cs typeface="Times New Roman" pitchFamily="18" charset="0"/>
            </a:endParaRPr>
          </a:p>
          <a:p>
            <a:r>
              <a:rPr lang="ru-RU" dirty="0" smtClean="0"/>
              <a:t> </a:t>
            </a:r>
            <a:r>
              <a:rPr lang="ru-RU" dirty="0" smtClean="0">
                <a:latin typeface="Times New Roman" pitchFamily="18" charset="0"/>
                <a:cs typeface="Times New Roman" pitchFamily="18" charset="0"/>
              </a:rPr>
              <a:t>стабильных положительных результатов освоения обучающимися образовательных программ, в том числе в области искусств, физической культуры и спорта, по итогам мониторингов и иных форм контроля, проводимых организацией; </a:t>
            </a:r>
          </a:p>
          <a:p>
            <a:r>
              <a:rPr lang="ru-RU" dirty="0" smtClean="0">
                <a:latin typeface="Times New Roman" pitchFamily="18" charset="0"/>
                <a:cs typeface="Times New Roman" pitchFamily="18" charset="0"/>
              </a:rPr>
              <a:t>стабильных положительных результатов освоения обучающимися образовательных программ по итогам мониторинга системы образования, проводимого в порядке, установленном Правительством Российской Федерации; выявления развития у обучающихся способностей к научной (интеллектуальной), творческой, физкультурно-спортивной деятельности; </a:t>
            </a:r>
          </a:p>
          <a:p>
            <a:r>
              <a:rPr lang="ru-RU" dirty="0" smtClean="0">
                <a:latin typeface="Times New Roman" pitchFamily="18" charset="0"/>
                <a:cs typeface="Times New Roman" pitchFamily="18" charset="0"/>
              </a:rPr>
              <a:t> личного вклада в повышение качества образования, совершенствования методов обучения и воспитания, транслирования в педагогических коллективах опыта практических результатов своей профессиональной деятельности, активного участия в работе методических объединений педагогических работников организации.</a:t>
            </a: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p14="http://schemas.microsoft.com/office/powerpoint/2010/main" val="3820895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Высшая</a:t>
            </a:r>
            <a:r>
              <a:rPr lang="ru-RU" sz="2000" b="1" dirty="0" smtClean="0"/>
              <a:t> квалификационная категория педагогическим работникам устанавливается на основе следующих показателей </a:t>
            </a:r>
            <a:br>
              <a:rPr lang="ru-RU" sz="2000" b="1" dirty="0" smtClean="0"/>
            </a:br>
            <a:r>
              <a:rPr lang="ru-RU" sz="2000" b="1" dirty="0" smtClean="0"/>
              <a:t>их профессиональной деятельности (п.36)</a:t>
            </a:r>
            <a:endParaRPr lang="ru-RU" sz="20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pPr marL="0" indent="0">
              <a:buNone/>
            </a:pPr>
            <a:endParaRPr lang="ru-RU" dirty="0" smtClean="0">
              <a:latin typeface="Times New Roman" pitchFamily="18" charset="0"/>
              <a:cs typeface="Times New Roman" pitchFamily="18" charset="0"/>
            </a:endParaRPr>
          </a:p>
          <a:p>
            <a:r>
              <a:rPr lang="ru-RU" dirty="0" smtClean="0"/>
              <a:t> </a:t>
            </a:r>
            <a:r>
              <a:rPr lang="ru-RU" dirty="0" smtClean="0">
                <a:latin typeface="Times New Roman" pitchFamily="18" charset="0"/>
                <a:cs typeface="Times New Roman" pitchFamily="18" charset="0"/>
              </a:rPr>
              <a:t>достижения обучающимися положительной динамики результатов освоения образовательных программ, в том числе в области искусств, физической культуры и спорта, по итогам мониторингов, проводимых организацией;</a:t>
            </a:r>
          </a:p>
          <a:p>
            <a:r>
              <a:rPr lang="ru-RU" dirty="0" smtClean="0">
                <a:latin typeface="Times New Roman" pitchFamily="18" charset="0"/>
                <a:cs typeface="Times New Roman" pitchFamily="18" charset="0"/>
              </a:rPr>
              <a:t>  достижения обучающимися положительных результатов освоения образовательных программ по итогам мониторинга системы образования, проводимого в порядке, установленном Правительством Российской Федерации ;</a:t>
            </a:r>
          </a:p>
          <a:p>
            <a:r>
              <a:rPr lang="ru-RU" dirty="0" smtClean="0">
                <a:latin typeface="Times New Roman" pitchFamily="18" charset="0"/>
                <a:cs typeface="Times New Roman" pitchFamily="18" charset="0"/>
              </a:rPr>
              <a:t> выявления и развития способностей обучающихся в научной (интеллектуальной), творческой, физкультурно-спортивной деятельности, а также их участия в олимпиадах, конкурсах, фестивалях, соревнованиях;</a:t>
            </a:r>
          </a:p>
          <a:p>
            <a:r>
              <a:rPr lang="ru-RU" dirty="0" smtClean="0">
                <a:latin typeface="Times New Roman" pitchFamily="18" charset="0"/>
                <a:cs typeface="Times New Roman" pitchFamily="18" charset="0"/>
              </a:rPr>
              <a:t> личного вклада в повышение качества образования, совершенствования методов обучения и воспитания, и продуктивного использования новых образовательных технологий, транслирования в педагогических коллективах опыта практических результатов своей профессиональной деятельности, в том числе экспериментальной и инновационной;</a:t>
            </a:r>
          </a:p>
          <a:p>
            <a:r>
              <a:rPr lang="ru-RU" dirty="0" smtClean="0">
                <a:latin typeface="Times New Roman" pitchFamily="18" charset="0"/>
                <a:cs typeface="Times New Roman" pitchFamily="18" charset="0"/>
              </a:rPr>
              <a:t> активного участия в работе методических объединений педагогических работников организаций, в разработке программно-методического сопровождения образовательного процесса, профессиональных конкурсах.</a:t>
            </a: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p14="http://schemas.microsoft.com/office/powerpoint/2010/main" val="382089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Аттестация педагогических      работников в целях установления              квалификационной категории</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marL="0" indent="0" algn="ctr">
              <a:buNone/>
            </a:pPr>
            <a:r>
              <a:rPr lang="ru-RU" dirty="0">
                <a:solidFill>
                  <a:srgbClr val="FF0000"/>
                </a:solidFill>
                <a:latin typeface="Times New Roman" pitchFamily="18" charset="0"/>
                <a:cs typeface="Times New Roman" pitchFamily="18" charset="0"/>
              </a:rPr>
              <a:t>Аттестация на первую квалификационную категорию проводится в два этапа.</a:t>
            </a:r>
          </a:p>
          <a:p>
            <a:r>
              <a:rPr lang="ru-RU" dirty="0">
                <a:latin typeface="Times New Roman" pitchFamily="18" charset="0"/>
                <a:cs typeface="Times New Roman" pitchFamily="18" charset="0"/>
              </a:rPr>
              <a:t>Первый этап - оценка материалов, отражающих результативность работы в </a:t>
            </a:r>
            <a:r>
              <a:rPr lang="ru-RU" dirty="0" err="1">
                <a:latin typeface="Times New Roman" pitchFamily="18" charset="0"/>
                <a:cs typeface="Times New Roman" pitchFamily="18" charset="0"/>
              </a:rPr>
              <a:t>межаттестационный</a:t>
            </a:r>
            <a:r>
              <a:rPr lang="ru-RU" dirty="0">
                <a:latin typeface="Times New Roman" pitchFamily="18" charset="0"/>
                <a:cs typeface="Times New Roman" pitchFamily="18" charset="0"/>
              </a:rPr>
              <a:t> период, стабильных положительных результатов освоения обучающимися образовательных программ по итогам мониторинга системы образования, проводимого в порядке, установленном Правительством Российской Федерации. </a:t>
            </a:r>
            <a:r>
              <a:rPr lang="ru-RU" dirty="0">
                <a:solidFill>
                  <a:srgbClr val="FF0000"/>
                </a:solidFill>
                <a:latin typeface="Times New Roman" pitchFamily="18" charset="0"/>
                <a:cs typeface="Times New Roman" pitchFamily="18" charset="0"/>
              </a:rPr>
              <a:t>Пороговое значение - 30 баллов. </a:t>
            </a:r>
            <a:r>
              <a:rPr lang="ru-RU" dirty="0">
                <a:latin typeface="Times New Roman" pitchFamily="18" charset="0"/>
                <a:cs typeface="Times New Roman" pitchFamily="18" charset="0"/>
              </a:rPr>
              <a:t>Если работник не прошел первый этап аттестации – не достиг порогового значения (набрал менее 30 баллов), то он не допускается к следующему этапу аттестации.</a:t>
            </a:r>
          </a:p>
          <a:p>
            <a:r>
              <a:rPr lang="ru-RU" dirty="0">
                <a:latin typeface="Times New Roman" pitchFamily="18" charset="0"/>
                <a:cs typeface="Times New Roman" pitchFamily="18" charset="0"/>
              </a:rPr>
              <a:t>Второй этап - подготовка и очная защита открытого урока (учителями-предметниками и прочие предметники), внеклассного мероприятия, непосредственной образовательной деятельности. По должности «Воспитатель» аттестуемый педагог предоставляет экспертам план по самообразованию, технологическую карту занятия по теме самообразования, самоанализ занятия, по должности «Старший воспитатель» аттестуемый педагог предоставляет экспертам творческий отчет по теме самообразования. Второй этап аттестации проводится на базе ГАОУ ДПО «Тувинский институт развития образования и повышения квалификации» согласно утвержденному графику перед предметной экспертной группой (не менее 2 экспертов). </a:t>
            </a:r>
            <a:r>
              <a:rPr lang="ru-RU" dirty="0">
                <a:solidFill>
                  <a:srgbClr val="FF0000"/>
                </a:solidFill>
                <a:latin typeface="Times New Roman" pitchFamily="18" charset="0"/>
                <a:cs typeface="Times New Roman" pitchFamily="18" charset="0"/>
              </a:rPr>
              <a:t>Максимальный балл -50, пороговое значение-25 баллов</a:t>
            </a:r>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Первая квалификационная категория устанавливается в случае, если аттестуемый педагог набрал </a:t>
            </a:r>
            <a:r>
              <a:rPr lang="ru-RU" dirty="0">
                <a:solidFill>
                  <a:srgbClr val="FF0000"/>
                </a:solidFill>
                <a:latin typeface="Times New Roman" pitchFamily="18" charset="0"/>
                <a:cs typeface="Times New Roman" pitchFamily="18" charset="0"/>
              </a:rPr>
              <a:t>не менее 30 баллов по первому этапу и не менее 25 баллов по второму этапу аттестации.</a:t>
            </a: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p14="http://schemas.microsoft.com/office/powerpoint/2010/main" val="2595657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Аттестация педагогических      работников в целях установления              квалификационной категории</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marL="0" indent="0" algn="ctr">
              <a:buNone/>
            </a:pPr>
            <a:r>
              <a:rPr lang="ru-RU" dirty="0">
                <a:solidFill>
                  <a:srgbClr val="FF0000"/>
                </a:solidFill>
                <a:latin typeface="Times New Roman" pitchFamily="18" charset="0"/>
                <a:cs typeface="Times New Roman" pitchFamily="18" charset="0"/>
              </a:rPr>
              <a:t>Аттестация на </a:t>
            </a:r>
            <a:r>
              <a:rPr lang="ru-RU" dirty="0" smtClean="0">
                <a:solidFill>
                  <a:srgbClr val="FF0000"/>
                </a:solidFill>
                <a:latin typeface="Times New Roman" pitchFamily="18" charset="0"/>
                <a:cs typeface="Times New Roman" pitchFamily="18" charset="0"/>
              </a:rPr>
              <a:t>высшую </a:t>
            </a:r>
            <a:r>
              <a:rPr lang="ru-RU" dirty="0">
                <a:solidFill>
                  <a:srgbClr val="FF0000"/>
                </a:solidFill>
                <a:latin typeface="Times New Roman" pitchFamily="18" charset="0"/>
                <a:cs typeface="Times New Roman" pitchFamily="18" charset="0"/>
              </a:rPr>
              <a:t>квалификационную категорию проводится в два этапа.</a:t>
            </a:r>
          </a:p>
          <a:p>
            <a:r>
              <a:rPr lang="ru-RU" dirty="0" smtClean="0">
                <a:latin typeface="Times New Roman" pitchFamily="18" charset="0"/>
                <a:cs typeface="Times New Roman" pitchFamily="18" charset="0"/>
              </a:rPr>
              <a:t>Первый </a:t>
            </a:r>
            <a:r>
              <a:rPr lang="ru-RU" dirty="0">
                <a:latin typeface="Times New Roman" pitchFamily="18" charset="0"/>
                <a:cs typeface="Times New Roman" pitchFamily="18" charset="0"/>
              </a:rPr>
              <a:t>этап - оценка материалов, отражающих результативность работы в </a:t>
            </a:r>
            <a:r>
              <a:rPr lang="ru-RU" dirty="0" err="1">
                <a:latin typeface="Times New Roman" pitchFamily="18" charset="0"/>
                <a:cs typeface="Times New Roman" pitchFamily="18" charset="0"/>
              </a:rPr>
              <a:t>межаттестационный</a:t>
            </a:r>
            <a:r>
              <a:rPr lang="ru-RU" dirty="0">
                <a:latin typeface="Times New Roman" pitchFamily="18" charset="0"/>
                <a:cs typeface="Times New Roman" pitchFamily="18" charset="0"/>
              </a:rPr>
              <a:t> период, стабильных положительных результатов освоения обучающимися образовательных программ по итогам мониторинга системы образования, проводимого в порядке, установленном Правительством Российской Федерации. </a:t>
            </a:r>
            <a:r>
              <a:rPr lang="ru-RU" dirty="0">
                <a:solidFill>
                  <a:srgbClr val="FF0000"/>
                </a:solidFill>
                <a:latin typeface="Times New Roman" pitchFamily="18" charset="0"/>
                <a:cs typeface="Times New Roman" pitchFamily="18" charset="0"/>
              </a:rPr>
              <a:t>Пороговое значение - 35 баллов. </a:t>
            </a:r>
            <a:r>
              <a:rPr lang="ru-RU" dirty="0">
                <a:latin typeface="Times New Roman" pitchFamily="18" charset="0"/>
                <a:cs typeface="Times New Roman" pitchFamily="18" charset="0"/>
              </a:rPr>
              <a:t>Если работник не прошел первый этап аттестации – не достиг порогового значения (набрал менее 35 баллов), то он не допускается к следующему этапу аттестации.</a:t>
            </a:r>
          </a:p>
          <a:p>
            <a:r>
              <a:rPr lang="ru-RU" dirty="0">
                <a:latin typeface="Times New Roman" pitchFamily="18" charset="0"/>
                <a:cs typeface="Times New Roman" pitchFamily="18" charset="0"/>
              </a:rPr>
              <a:t>Второй этап - подготовка и очная защита открытого урока, мастер-класса (учителями-предметниками, прочие предметники), творческого отчета, непосредственной образовательной деятельности (прочие предметники). По должности «Воспитатель» аттестуемый педагог предоставляет экспертам план по самообразованию, технологическую карту занятия по теме самообразования, самоанализ занятия, по должности «Старший воспитатель» аттестуемый педагог предоставляет экспертам творческий отчет по теме самообразования. Второй этап аттестации проводится на базе ГАОУ ДПО «Тувинский институт развития образования и повышения квалификации» согласно утвержденному графику перед предметной экспертной группой (не менее 2 экспертов). </a:t>
            </a:r>
            <a:r>
              <a:rPr lang="ru-RU" dirty="0">
                <a:solidFill>
                  <a:srgbClr val="FF0000"/>
                </a:solidFill>
                <a:latin typeface="Times New Roman" pitchFamily="18" charset="0"/>
                <a:cs typeface="Times New Roman" pitchFamily="18" charset="0"/>
              </a:rPr>
              <a:t>Максимальный балл - 65, пороговое значение - 35 баллов.</a:t>
            </a:r>
          </a:p>
          <a:p>
            <a:r>
              <a:rPr lang="ru-RU" dirty="0">
                <a:latin typeface="Times New Roman" pitchFamily="18" charset="0"/>
                <a:cs typeface="Times New Roman" pitchFamily="18" charset="0"/>
              </a:rPr>
              <a:t>Высшая квалификационная категория устанавливается в случае, если аттестуемый педагог набрал </a:t>
            </a:r>
            <a:r>
              <a:rPr lang="ru-RU" dirty="0">
                <a:solidFill>
                  <a:srgbClr val="FF0000"/>
                </a:solidFill>
                <a:latin typeface="Times New Roman" pitchFamily="18" charset="0"/>
                <a:cs typeface="Times New Roman" pitchFamily="18" charset="0"/>
              </a:rPr>
              <a:t>не менее 35 баллов по первому этапу и не менее 35 баллов по второму этапу аттестации.</a:t>
            </a:r>
            <a:r>
              <a:rPr lang="ru-RU" dirty="0"/>
              <a:t> </a:t>
            </a:r>
            <a:r>
              <a:rPr lang="ru-RU" dirty="0">
                <a:latin typeface="Times New Roman" pitchFamily="18" charset="0"/>
                <a:cs typeface="Times New Roman" pitchFamily="18" charset="0"/>
              </a:rPr>
              <a:t>При аттестации на высшую квалификационную категорию педагогу необходимо иметь наличие публикаций в региональных, местных печатных изданиях.</a:t>
            </a:r>
          </a:p>
          <a:p>
            <a:pPr marL="0" indent="0" algn="ctr">
              <a:buNone/>
            </a:pPr>
            <a:endParaRPr lang="ru-RU" dirty="0">
              <a:latin typeface="Times New Roman" pitchFamily="18" charset="0"/>
              <a:cs typeface="Times New Roman" pitchFamily="18" charset="0"/>
            </a:endParaRP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p14="http://schemas.microsoft.com/office/powerpoint/2010/main" val="410396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Аттестация в целях установления              квалификационной категории</a:t>
            </a:r>
            <a:r>
              <a:rPr lang="ru-RU" sz="3600" dirty="0">
                <a:latin typeface="Times New Roman" pitchFamily="18" charset="0"/>
                <a:cs typeface="Times New Roman" pitchFamily="18" charset="0"/>
              </a:rPr>
              <a:t> </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педагог-методист </a:t>
            </a:r>
            <a:r>
              <a:rPr lang="ru-RU" sz="3600" b="1" dirty="0">
                <a:latin typeface="Times New Roman" pitchFamily="18" charset="0"/>
                <a:cs typeface="Times New Roman" pitchFamily="18" charset="0"/>
              </a:rPr>
              <a:t>и </a:t>
            </a:r>
            <a:r>
              <a:rPr lang="ru-RU" sz="3600" b="1" dirty="0" smtClean="0">
                <a:latin typeface="Times New Roman" pitchFamily="18" charset="0"/>
                <a:cs typeface="Times New Roman" pitchFamily="18" charset="0"/>
              </a:rPr>
              <a:t>педагог-наставник </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marL="0" indent="0" algn="just">
              <a:buNone/>
            </a:pPr>
            <a:r>
              <a:rPr lang="ru-RU" sz="2600" dirty="0" smtClean="0">
                <a:latin typeface="Times New Roman" panose="02020603050405020304" pitchFamily="18" charset="0"/>
                <a:cs typeface="Times New Roman" panose="02020603050405020304" pitchFamily="18" charset="0"/>
              </a:rPr>
              <a:t>Аттестация </a:t>
            </a:r>
            <a:r>
              <a:rPr lang="ru-RU" sz="2600" dirty="0">
                <a:latin typeface="Times New Roman" panose="02020603050405020304" pitchFamily="18" charset="0"/>
                <a:cs typeface="Times New Roman" panose="02020603050405020304" pitchFamily="18" charset="0"/>
              </a:rPr>
              <a:t>в целях установления квалификационной категории </a:t>
            </a:r>
            <a:r>
              <a:rPr lang="ru-RU" sz="2600" dirty="0">
                <a:solidFill>
                  <a:srgbClr val="FF0000"/>
                </a:solidFill>
                <a:latin typeface="Times New Roman" panose="02020603050405020304" pitchFamily="18" charset="0"/>
                <a:cs typeface="Times New Roman" panose="02020603050405020304" pitchFamily="18" charset="0"/>
              </a:rPr>
              <a:t>«педагог-методист» или «педагог-наставник» проводится по </a:t>
            </a:r>
            <a:r>
              <a:rPr lang="ru-RU" sz="2600" dirty="0" smtClean="0">
                <a:solidFill>
                  <a:srgbClr val="FF0000"/>
                </a:solidFill>
                <a:latin typeface="Times New Roman" panose="02020603050405020304" pitchFamily="18" charset="0"/>
                <a:cs typeface="Times New Roman" panose="02020603050405020304" pitchFamily="18" charset="0"/>
              </a:rPr>
              <a:t>желанию.</a:t>
            </a:r>
          </a:p>
          <a:p>
            <a:pPr marL="0" indent="0" algn="just">
              <a:buNone/>
            </a:pPr>
            <a:r>
              <a:rPr lang="ru-RU" sz="2600" dirty="0" smtClean="0">
                <a:latin typeface="Times New Roman" pitchFamily="18" charset="0"/>
                <a:cs typeface="Times New Roman" pitchFamily="18" charset="0"/>
              </a:rPr>
              <a:t>При аттестации в целях установления квалификационных категорий «педагог-методист» или «педагог-наставник» оценивается </a:t>
            </a:r>
            <a:r>
              <a:rPr lang="ru-RU" sz="2600" dirty="0" smtClean="0">
                <a:solidFill>
                  <a:srgbClr val="FF0000"/>
                </a:solidFill>
                <a:latin typeface="Times New Roman" pitchFamily="18" charset="0"/>
                <a:cs typeface="Times New Roman" pitchFamily="18" charset="0"/>
              </a:rPr>
              <a:t>дополнительная работа</a:t>
            </a:r>
            <a:r>
              <a:rPr lang="ru-RU" sz="2600" dirty="0" smtClean="0">
                <a:latin typeface="Times New Roman" pitchFamily="18" charset="0"/>
                <a:cs typeface="Times New Roman" pitchFamily="18" charset="0"/>
              </a:rPr>
              <a:t>, не входящая в должностные обязанности педагогического работника. </a:t>
            </a:r>
          </a:p>
          <a:p>
            <a:pPr marL="0" indent="0" algn="just">
              <a:buNone/>
            </a:pPr>
            <a:r>
              <a:rPr lang="ru-RU" sz="2600" dirty="0" smtClean="0">
                <a:latin typeface="Times New Roman" pitchFamily="18" charset="0"/>
                <a:cs typeface="Times New Roman" pitchFamily="18" charset="0"/>
              </a:rPr>
              <a:t>К </a:t>
            </a:r>
            <a:r>
              <a:rPr lang="ru-RU" sz="2600" dirty="0">
                <a:latin typeface="Times New Roman" panose="02020603050405020304" pitchFamily="18" charset="0"/>
                <a:cs typeface="Times New Roman" panose="02020603050405020304" pitchFamily="18" charset="0"/>
              </a:rPr>
              <a:t>аттестации допускаются педагогические работники, имеющие </a:t>
            </a:r>
            <a:r>
              <a:rPr lang="ru-RU" sz="2600" dirty="0">
                <a:solidFill>
                  <a:srgbClr val="FF0000"/>
                </a:solidFill>
                <a:latin typeface="Times New Roman" panose="02020603050405020304" pitchFamily="18" charset="0"/>
                <a:cs typeface="Times New Roman" panose="02020603050405020304" pitchFamily="18" charset="0"/>
              </a:rPr>
              <a:t>высшую квалификационную категорию.</a:t>
            </a:r>
          </a:p>
          <a:p>
            <a:pPr marL="0" indent="0" algn="just">
              <a:buNone/>
            </a:pPr>
            <a:r>
              <a:rPr lang="ru-RU" sz="2600" dirty="0">
                <a:latin typeface="Times New Roman" panose="02020603050405020304" pitchFamily="18" charset="0"/>
                <a:cs typeface="Times New Roman" panose="02020603050405020304" pitchFamily="18" charset="0"/>
              </a:rPr>
              <a:t>Аттестация </a:t>
            </a:r>
            <a:r>
              <a:rPr lang="ru-RU" sz="2600" dirty="0" smtClean="0">
                <a:latin typeface="Times New Roman" panose="02020603050405020304" pitchFamily="18" charset="0"/>
                <a:cs typeface="Times New Roman" panose="02020603050405020304" pitchFamily="18" charset="0"/>
              </a:rPr>
              <a:t>проводится </a:t>
            </a:r>
            <a:r>
              <a:rPr lang="ru-RU" sz="2600" dirty="0">
                <a:latin typeface="Times New Roman" panose="02020603050405020304" pitchFamily="18" charset="0"/>
                <a:cs typeface="Times New Roman" panose="02020603050405020304" pitchFamily="18" charset="0"/>
              </a:rPr>
              <a:t>на основании заявления и прилагается </a:t>
            </a:r>
            <a:r>
              <a:rPr lang="ru-RU" sz="2600" dirty="0">
                <a:solidFill>
                  <a:srgbClr val="FF0000"/>
                </a:solidFill>
                <a:latin typeface="Times New Roman" panose="02020603050405020304" pitchFamily="18" charset="0"/>
                <a:cs typeface="Times New Roman" panose="02020603050405020304" pitchFamily="18" charset="0"/>
              </a:rPr>
              <a:t>ходатайство работодателя</a:t>
            </a:r>
            <a:r>
              <a:rPr lang="ru-RU" sz="2600" dirty="0" smtClean="0">
                <a:solidFill>
                  <a:srgbClr val="FF0000"/>
                </a:solidFill>
                <a:latin typeface="Times New Roman" panose="02020603050405020304" pitchFamily="18" charset="0"/>
                <a:cs typeface="Times New Roman" panose="02020603050405020304" pitchFamily="18" charset="0"/>
              </a:rPr>
              <a:t>. (п.48)</a:t>
            </a:r>
          </a:p>
          <a:p>
            <a:pPr marL="0" indent="0" algn="just">
              <a:buNone/>
            </a:pP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Ходатайство работодателя формируется на основании решения педагогического </a:t>
            </a:r>
            <a:r>
              <a:rPr lang="ru-RU" sz="2600" dirty="0" smtClean="0">
                <a:latin typeface="Times New Roman" panose="02020603050405020304" pitchFamily="18" charset="0"/>
                <a:cs typeface="Times New Roman" panose="02020603050405020304" pitchFamily="18" charset="0"/>
              </a:rPr>
              <a:t>совета и </a:t>
            </a:r>
            <a:r>
              <a:rPr lang="ru-RU" sz="2600" dirty="0">
                <a:latin typeface="Times New Roman" panose="02020603050405020304" pitchFamily="18" charset="0"/>
                <a:cs typeface="Times New Roman" panose="02020603050405020304" pitchFamily="18" charset="0"/>
              </a:rPr>
              <a:t>согласовано с первичной профсоюзной организацией.</a:t>
            </a:r>
          </a:p>
          <a:p>
            <a:pPr marL="0" indent="0" algn="just">
              <a:buNone/>
            </a:pPr>
            <a:r>
              <a:rPr lang="ru-RU" sz="2600" dirty="0">
                <a:latin typeface="Times New Roman" panose="02020603050405020304" pitchFamily="18" charset="0"/>
                <a:cs typeface="Times New Roman" panose="02020603050405020304" pitchFamily="18" charset="0"/>
              </a:rPr>
              <a:t>Заявления педагогических работников о проведении аттестации рассматриваются аттестационными комиссиями в срок не более 30 календарных дней со дня их получения</a:t>
            </a:r>
            <a:r>
              <a:rPr lang="ru-RU" sz="2600" dirty="0" smtClean="0">
                <a:latin typeface="Times New Roman" panose="02020603050405020304" pitchFamily="18" charset="0"/>
                <a:cs typeface="Times New Roman" panose="02020603050405020304" pitchFamily="18" charset="0"/>
              </a:rPr>
              <a:t>.</a:t>
            </a:r>
          </a:p>
          <a:p>
            <a:pPr marL="0" indent="0" algn="just">
              <a:buNone/>
            </a:pPr>
            <a:endParaRPr lang="ru-RU" sz="2600" dirty="0" smtClean="0">
              <a:solidFill>
                <a:srgbClr val="FF0000"/>
              </a:solidFill>
              <a:latin typeface="Times New Roman" pitchFamily="18" charset="0"/>
              <a:cs typeface="Times New Roman" pitchFamily="18" charset="0"/>
            </a:endParaRPr>
          </a:p>
          <a:p>
            <a:pPr marL="0" indent="0" algn="just">
              <a:buNone/>
            </a:pPr>
            <a:r>
              <a:rPr lang="ru-RU" sz="2600" dirty="0" smtClean="0">
                <a:solidFill>
                  <a:srgbClr val="FF0000"/>
                </a:solidFill>
                <a:latin typeface="Times New Roman" pitchFamily="18" charset="0"/>
                <a:cs typeface="Times New Roman" pitchFamily="18" charset="0"/>
              </a:rPr>
              <a:t>*Методист, старший методист не вправе претендовать на квалификационную категорию «педагог-методист» </a:t>
            </a:r>
            <a:endParaRPr lang="ru-RU" sz="2600" dirty="0">
              <a:solidFill>
                <a:srgbClr val="FF0000"/>
              </a:solidFill>
              <a:latin typeface="Times New Roman" pitchFamily="18" charset="0"/>
              <a:cs typeface="Times New Roman" pitchFamily="18" charset="0"/>
            </a:endParaRPr>
          </a:p>
          <a:p>
            <a:pPr marL="0" indent="0" algn="ctr">
              <a:buNone/>
            </a:pPr>
            <a:endParaRPr lang="ru-RU" dirty="0" smtClean="0">
              <a:latin typeface="Times New Roman" pitchFamily="18" charset="0"/>
              <a:cs typeface="Times New Roman" pitchFamily="18" charset="0"/>
            </a:endParaRP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p14="http://schemas.microsoft.com/office/powerpoint/2010/main" val="2618179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             Квалификационная категория</a:t>
            </a:r>
            <a:r>
              <a:rPr lang="ru-RU" sz="3600"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педагог-методист»</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marL="0" indent="0">
              <a:buNone/>
            </a:pPr>
            <a:r>
              <a:rPr lang="ru-RU" dirty="0" smtClean="0">
                <a:latin typeface="Times New Roman" pitchFamily="18" charset="0"/>
                <a:cs typeface="Times New Roman" pitchFamily="18" charset="0"/>
              </a:rPr>
              <a:t>Показатели деятельности, не входящей в должностные обязанности по занимаемой в организации должности:  (п.50) </a:t>
            </a:r>
          </a:p>
          <a:p>
            <a:pPr marL="0" indent="0">
              <a:buNone/>
            </a:pPr>
            <a:r>
              <a:rPr lang="ru-RU" dirty="0" smtClean="0">
                <a:latin typeface="Times New Roman" pitchFamily="18" charset="0"/>
                <a:cs typeface="Times New Roman" pitchFamily="18" charset="0"/>
              </a:rPr>
              <a:t>- руководство </a:t>
            </a:r>
            <a:r>
              <a:rPr lang="ru-RU" dirty="0">
                <a:latin typeface="Times New Roman" panose="02020603050405020304" pitchFamily="18" charset="0"/>
                <a:cs typeface="Times New Roman" panose="02020603050405020304" pitchFamily="18" charset="0"/>
              </a:rPr>
              <a:t>методическим объединением педагогических работников </a:t>
            </a:r>
            <a:r>
              <a:rPr lang="ru-RU" dirty="0" smtClean="0">
                <a:latin typeface="Times New Roman" panose="02020603050405020304" pitchFamily="18" charset="0"/>
                <a:cs typeface="Times New Roman" panose="02020603050405020304" pitchFamily="18" charset="0"/>
              </a:rPr>
              <a:t>и активное участие </a:t>
            </a:r>
            <a:r>
              <a:rPr lang="ru-RU" dirty="0">
                <a:latin typeface="Times New Roman" panose="02020603050405020304" pitchFamily="18" charset="0"/>
                <a:cs typeface="Times New Roman" panose="02020603050405020304" pitchFamily="18" charset="0"/>
              </a:rPr>
              <a:t>в методической </a:t>
            </a:r>
            <a:r>
              <a:rPr lang="ru-RU" dirty="0" smtClean="0">
                <a:latin typeface="Times New Roman" panose="02020603050405020304" pitchFamily="18" charset="0"/>
                <a:cs typeface="Times New Roman" panose="02020603050405020304" pitchFamily="18" charset="0"/>
              </a:rPr>
              <a:t>работе;</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руководство </a:t>
            </a:r>
            <a:r>
              <a:rPr lang="ru-RU" dirty="0">
                <a:latin typeface="Times New Roman" panose="02020603050405020304" pitchFamily="18" charset="0"/>
                <a:cs typeface="Times New Roman" panose="02020603050405020304" pitchFamily="18" charset="0"/>
              </a:rPr>
              <a:t>разработкой программно-методического сопровождения образовательного процесса, </a:t>
            </a:r>
            <a:r>
              <a:rPr lang="ru-RU" dirty="0" smtClean="0">
                <a:latin typeface="Times New Roman" panose="02020603050405020304" pitchFamily="18" charset="0"/>
                <a:cs typeface="Times New Roman" panose="02020603050405020304" pitchFamily="18" charset="0"/>
              </a:rPr>
              <a:t>методического </a:t>
            </a:r>
            <a:r>
              <a:rPr lang="ru-RU" dirty="0">
                <a:latin typeface="Times New Roman" panose="02020603050405020304" pitchFamily="18" charset="0"/>
                <a:cs typeface="Times New Roman" panose="02020603050405020304" pitchFamily="18" charset="0"/>
              </a:rPr>
              <a:t>сопровождения реализации инновационных образовательных программ и </a:t>
            </a:r>
            <a:r>
              <a:rPr lang="ru-RU" dirty="0" smtClean="0">
                <a:latin typeface="Times New Roman" panose="02020603050405020304" pitchFamily="18" charset="0"/>
                <a:cs typeface="Times New Roman" panose="02020603050405020304" pitchFamily="18" charset="0"/>
              </a:rPr>
              <a:t>проектов;</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методическая поддержка </a:t>
            </a:r>
            <a:r>
              <a:rPr lang="ru-RU" dirty="0">
                <a:latin typeface="Times New Roman" panose="02020603050405020304" pitchFamily="18" charset="0"/>
                <a:cs typeface="Times New Roman" panose="02020603050405020304" pitchFamily="18" charset="0"/>
              </a:rPr>
              <a:t>педагогических работников </a:t>
            </a:r>
            <a:r>
              <a:rPr lang="ru-RU" dirty="0" smtClean="0">
                <a:latin typeface="Times New Roman" panose="02020603050405020304" pitchFamily="18" charset="0"/>
                <a:cs typeface="Times New Roman" panose="02020603050405020304" pitchFamily="18" charset="0"/>
              </a:rPr>
              <a:t>при </a:t>
            </a:r>
            <a:r>
              <a:rPr lang="ru-RU" dirty="0">
                <a:latin typeface="Times New Roman" panose="02020603050405020304" pitchFamily="18" charset="0"/>
                <a:cs typeface="Times New Roman" panose="02020603050405020304" pitchFamily="18" charset="0"/>
              </a:rPr>
              <a:t>подготовке к участию в профессиональных конкурсах;</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участие </a:t>
            </a:r>
            <a:r>
              <a:rPr lang="ru-RU" dirty="0">
                <a:latin typeface="Times New Roman" panose="02020603050405020304" pitchFamily="18" charset="0"/>
                <a:cs typeface="Times New Roman" panose="02020603050405020304" pitchFamily="18" charset="0"/>
              </a:rPr>
              <a:t>в методической поддержке (сопровождении) педагогических работников образовательной организации, направленной на их профессиональное развитие, преодоление профессиональных дефицитов;</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передача </a:t>
            </a:r>
            <a:r>
              <a:rPr lang="ru-RU" dirty="0">
                <a:latin typeface="Times New Roman" panose="02020603050405020304" pitchFamily="18" charset="0"/>
                <a:cs typeface="Times New Roman" panose="02020603050405020304" pitchFamily="18" charset="0"/>
              </a:rPr>
              <a:t>опыта по применению </a:t>
            </a:r>
            <a:r>
              <a:rPr lang="ru-RU" dirty="0" smtClean="0">
                <a:latin typeface="Times New Roman" panose="02020603050405020304" pitchFamily="18" charset="0"/>
                <a:cs typeface="Times New Roman" panose="02020603050405020304" pitchFamily="18" charset="0"/>
              </a:rPr>
              <a:t>авторских </a:t>
            </a:r>
            <a:r>
              <a:rPr lang="ru-RU" dirty="0">
                <a:latin typeface="Times New Roman" panose="02020603050405020304" pitchFamily="18" charset="0"/>
                <a:cs typeface="Times New Roman" panose="02020603050405020304" pitchFamily="18" charset="0"/>
              </a:rPr>
              <a:t>учебных и (или) учебно-методических разработок.</a:t>
            </a: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p14="http://schemas.microsoft.com/office/powerpoint/2010/main" val="2583868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             Квалификационная категория</a:t>
            </a:r>
            <a:r>
              <a:rPr lang="ru-RU" sz="3600"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педагог-методист»</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ru-RU" dirty="0" smtClean="0">
                <a:latin typeface="Times New Roman" pitchFamily="18" charset="0"/>
                <a:cs typeface="Times New Roman" pitchFamily="18" charset="0"/>
              </a:rPr>
              <a:t>Квалификационная категория «педагог-методист» устанавливается в случае, если аттестуемый педагог набрал </a:t>
            </a:r>
            <a:r>
              <a:rPr lang="ru-RU" dirty="0" smtClean="0">
                <a:solidFill>
                  <a:srgbClr val="FF0000"/>
                </a:solidFill>
                <a:latin typeface="Times New Roman" pitchFamily="18" charset="0"/>
                <a:cs typeface="Times New Roman" pitchFamily="18" charset="0"/>
              </a:rPr>
              <a:t>не менее 30 баллов </a:t>
            </a:r>
            <a:r>
              <a:rPr lang="ru-RU" dirty="0" smtClean="0">
                <a:latin typeface="Times New Roman" pitchFamily="18" charset="0"/>
                <a:cs typeface="Times New Roman" pitchFamily="18" charset="0"/>
              </a:rPr>
              <a:t>по данным показателям Порядка аттестации.</a:t>
            </a:r>
            <a:endParaRPr lang="en-US" dirty="0" smtClean="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 Если педагог не достиг порогового значения (набрал менее 30 баллов), то ему </a:t>
            </a:r>
            <a:r>
              <a:rPr lang="ru-RU" dirty="0" smtClean="0">
                <a:solidFill>
                  <a:srgbClr val="FF0000"/>
                </a:solidFill>
                <a:latin typeface="Times New Roman" pitchFamily="18" charset="0"/>
                <a:cs typeface="Times New Roman" pitchFamily="18" charset="0"/>
              </a:rPr>
              <a:t>не устанавливается</a:t>
            </a:r>
            <a:r>
              <a:rPr lang="ru-RU" dirty="0" smtClean="0">
                <a:latin typeface="Times New Roman" pitchFamily="18" charset="0"/>
                <a:cs typeface="Times New Roman" pitchFamily="18" charset="0"/>
              </a:rPr>
              <a:t> данная квалификационная категория.</a:t>
            </a:r>
            <a:endParaRPr lang="ru-RU" dirty="0">
              <a:latin typeface="Times New Roman" pitchFamily="18" charset="0"/>
              <a:cs typeface="Times New Roman" pitchFamily="18" charset="0"/>
            </a:endParaRP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p14="http://schemas.microsoft.com/office/powerpoint/2010/main" val="2583868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             Квалификационная категория</a:t>
            </a:r>
            <a:r>
              <a:rPr lang="ru-RU" sz="3600"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педагог-наставник»</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marL="0" indent="0">
              <a:buNone/>
            </a:pPr>
            <a:r>
              <a:rPr lang="ru-RU" dirty="0" smtClean="0">
                <a:latin typeface="Times New Roman" pitchFamily="18" charset="0"/>
                <a:cs typeface="Times New Roman" pitchFamily="18" charset="0"/>
              </a:rPr>
              <a:t>Показатели деятельности, не входящей в должностные обязанности по занимаемой в организации должности:  (п.51) </a:t>
            </a:r>
          </a:p>
          <a:p>
            <a:pPr marL="0" indent="0" algn="just">
              <a:buNone/>
            </a:pPr>
            <a:r>
              <a:rPr lang="ru-RU" dirty="0" smtClean="0">
                <a:latin typeface="Times New Roman" pitchFamily="18" charset="0"/>
                <a:cs typeface="Times New Roman" pitchFamily="18" charset="0"/>
              </a:rPr>
              <a:t>- руководство </a:t>
            </a:r>
            <a:r>
              <a:rPr lang="ru-RU" dirty="0">
                <a:latin typeface="Times New Roman" panose="02020603050405020304" pitchFamily="18" charset="0"/>
                <a:cs typeface="Times New Roman" panose="02020603050405020304" pitchFamily="18" charset="0"/>
              </a:rPr>
              <a:t>практической подготовкой студентов, обучающихся по образовательным программам среднего профессионального образования и (или) образовательным программам высшего образования;</a:t>
            </a:r>
          </a:p>
          <a:p>
            <a:pPr marL="0" indent="0" algn="just">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наставничество </a:t>
            </a:r>
            <a:r>
              <a:rPr lang="ru-RU" dirty="0">
                <a:latin typeface="Times New Roman" panose="02020603050405020304" pitchFamily="18" charset="0"/>
                <a:cs typeface="Times New Roman" panose="02020603050405020304" pitchFamily="18" charset="0"/>
              </a:rPr>
              <a:t>в отношении педагогических работников образовательной организации, активного сопровождения их профессионального развития в образовательной организации;</a:t>
            </a:r>
          </a:p>
          <a:p>
            <a:pPr marL="0" indent="0" algn="just">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содействие </a:t>
            </a:r>
            <a:r>
              <a:rPr lang="ru-RU" dirty="0">
                <a:latin typeface="Times New Roman" panose="02020603050405020304" pitchFamily="18" charset="0"/>
                <a:cs typeface="Times New Roman" panose="02020603050405020304" pitchFamily="18" charset="0"/>
              </a:rPr>
              <a:t>в подготовке педагогических работников, в том числе из числа молодых специалистов, к участию в конкурсах профессионального (педагогического) мастерства;</a:t>
            </a:r>
          </a:p>
          <a:p>
            <a:pPr marL="0" indent="0" algn="just">
              <a:buNone/>
            </a:pPr>
            <a:r>
              <a:rPr lang="ru-RU" dirty="0">
                <a:latin typeface="Times New Roman" panose="02020603050405020304" pitchFamily="18" charset="0"/>
                <a:cs typeface="Times New Roman" panose="02020603050405020304" pitchFamily="18" charset="0"/>
              </a:rPr>
              <a:t>- распространения авторских подходов и методических разработок в области наставнической деятельности в образовательной организации.</a:t>
            </a:r>
          </a:p>
          <a:p>
            <a:pPr marL="0" indent="0">
              <a:buNone/>
            </a:pPr>
            <a:endParaRPr lang="ru-RU" dirty="0" smtClean="0">
              <a:latin typeface="Times New Roman" panose="02020603050405020304" pitchFamily="18" charset="0"/>
              <a:cs typeface="Times New Roman" panose="02020603050405020304" pitchFamily="18" charset="0"/>
            </a:endParaRP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p14="http://schemas.microsoft.com/office/powerpoint/2010/main" val="4001539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1628800"/>
          </a:xfrm>
        </p:spPr>
        <p:style>
          <a:lnRef idx="1">
            <a:schemeClr val="accent5"/>
          </a:lnRef>
          <a:fillRef idx="2">
            <a:schemeClr val="accent5"/>
          </a:fillRef>
          <a:effectRef idx="1">
            <a:schemeClr val="accent5"/>
          </a:effectRef>
          <a:fontRef idx="minor">
            <a:schemeClr val="dk1"/>
          </a:fontRef>
        </p:style>
        <p:txBody>
          <a:bodyPr>
            <a:normAutofit/>
          </a:bodyPr>
          <a:lstStyle/>
          <a:p>
            <a:pPr algn="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             Квалификационная категория</a:t>
            </a:r>
            <a:r>
              <a:rPr lang="ru-RU" sz="3600"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педагог-наставник»</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28800"/>
            <a:ext cx="9144000" cy="5229200"/>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ru-RU" dirty="0" smtClean="0">
                <a:latin typeface="Times New Roman" pitchFamily="18" charset="0"/>
                <a:cs typeface="Times New Roman" pitchFamily="18" charset="0"/>
              </a:rPr>
              <a:t>Квалификационная категория «педагог-наставник» устанавливается в случае, если аттестуемый педагог набрал </a:t>
            </a:r>
            <a:r>
              <a:rPr lang="ru-RU" dirty="0" smtClean="0">
                <a:solidFill>
                  <a:srgbClr val="FF0000"/>
                </a:solidFill>
                <a:latin typeface="Times New Roman" pitchFamily="18" charset="0"/>
                <a:cs typeface="Times New Roman" pitchFamily="18" charset="0"/>
              </a:rPr>
              <a:t>не менее 30 баллов </a:t>
            </a:r>
            <a:r>
              <a:rPr lang="ru-RU" dirty="0" smtClean="0">
                <a:latin typeface="Times New Roman" pitchFamily="18" charset="0"/>
                <a:cs typeface="Times New Roman" pitchFamily="18" charset="0"/>
              </a:rPr>
              <a:t>по данным показателям Порядка аттестации.</a:t>
            </a:r>
          </a:p>
          <a:p>
            <a:pPr marL="0" indent="0">
              <a:buNone/>
            </a:pPr>
            <a:r>
              <a:rPr lang="ru-RU" dirty="0" smtClean="0">
                <a:latin typeface="Times New Roman" pitchFamily="18" charset="0"/>
                <a:cs typeface="Times New Roman" pitchFamily="18" charset="0"/>
              </a:rPr>
              <a:t> Если педагог не достиг порогового значения (набрал менее 30 баллов), то ему </a:t>
            </a:r>
            <a:r>
              <a:rPr lang="ru-RU" dirty="0" smtClean="0">
                <a:solidFill>
                  <a:srgbClr val="FF0000"/>
                </a:solidFill>
                <a:latin typeface="Times New Roman" pitchFamily="18" charset="0"/>
                <a:cs typeface="Times New Roman" pitchFamily="18" charset="0"/>
              </a:rPr>
              <a:t>не устанавливается</a:t>
            </a:r>
            <a:r>
              <a:rPr lang="ru-RU" dirty="0" smtClean="0">
                <a:latin typeface="Times New Roman" pitchFamily="18" charset="0"/>
                <a:cs typeface="Times New Roman" pitchFamily="18" charset="0"/>
              </a:rPr>
              <a:t> данная квалификационная категория.</a:t>
            </a:r>
          </a:p>
        </p:txBody>
      </p:sp>
      <p:pic>
        <p:nvPicPr>
          <p:cNvPr id="4" name="object 7"/>
          <p:cNvPicPr/>
          <p:nvPr/>
        </p:nvPicPr>
        <p:blipFill>
          <a:blip r:embed="rId2" cstate="print"/>
          <a:stretch>
            <a:fillRect/>
          </a:stretch>
        </p:blipFill>
        <p:spPr>
          <a:xfrm>
            <a:off x="107504" y="125292"/>
            <a:ext cx="2286000" cy="1167054"/>
          </a:xfrm>
          <a:prstGeom prst="rect">
            <a:avLst/>
          </a:prstGeom>
        </p:spPr>
      </p:pic>
    </p:spTree>
    <p:extLst>
      <p:ext uri="{BB962C8B-B14F-4D97-AF65-F5344CB8AC3E}">
        <p14:creationId xmlns:p14="http://schemas.microsoft.com/office/powerpoint/2010/main" val="400153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fontScale="40000" lnSpcReduction="20000"/>
          </a:bodyPr>
          <a:lstStyle/>
          <a:p>
            <a:endParaRPr lang="ru-RU" i="1" dirty="0" smtClean="0">
              <a:latin typeface="Times New Roman" pitchFamily="18" charset="0"/>
              <a:cs typeface="Times New Roman" pitchFamily="18" charset="0"/>
            </a:endParaRPr>
          </a:p>
          <a:p>
            <a:endParaRPr lang="ru-RU" i="1" dirty="0" smtClean="0">
              <a:latin typeface="Times New Roman" pitchFamily="18" charset="0"/>
              <a:cs typeface="Times New Roman" pitchFamily="18" charset="0"/>
            </a:endParaRPr>
          </a:p>
          <a:p>
            <a:endParaRPr lang="ru-RU" i="1" dirty="0">
              <a:latin typeface="Times New Roman" pitchFamily="18" charset="0"/>
              <a:cs typeface="Times New Roman" pitchFamily="18" charset="0"/>
            </a:endParaRPr>
          </a:p>
          <a:p>
            <a:endParaRPr lang="ru-RU" i="1" dirty="0" smtClean="0">
              <a:latin typeface="Times New Roman" pitchFamily="18" charset="0"/>
              <a:cs typeface="Times New Roman" pitchFamily="18" charset="0"/>
            </a:endParaRPr>
          </a:p>
          <a:p>
            <a:endParaRPr lang="ru-RU" i="1" dirty="0">
              <a:latin typeface="Times New Roman" pitchFamily="18" charset="0"/>
              <a:cs typeface="Times New Roman" pitchFamily="18" charset="0"/>
            </a:endParaRPr>
          </a:p>
          <a:p>
            <a:endParaRPr lang="ru-RU" i="1" dirty="0" smtClean="0">
              <a:latin typeface="Times New Roman" pitchFamily="18" charset="0"/>
              <a:cs typeface="Times New Roman" pitchFamily="18" charset="0"/>
            </a:endParaRPr>
          </a:p>
          <a:p>
            <a:endParaRPr lang="ru-RU" i="1" dirty="0">
              <a:latin typeface="Times New Roman" pitchFamily="18" charset="0"/>
              <a:cs typeface="Times New Roman" pitchFamily="18" charset="0"/>
            </a:endParaRPr>
          </a:p>
          <a:p>
            <a:pPr marL="0" indent="0">
              <a:buNone/>
            </a:pPr>
            <a:endParaRPr lang="ru-RU" i="1" dirty="0" smtClean="0">
              <a:latin typeface="Times New Roman" pitchFamily="18" charset="0"/>
              <a:cs typeface="Times New Roman" pitchFamily="18" charset="0"/>
            </a:endParaRPr>
          </a:p>
          <a:p>
            <a:pPr marL="0" lvl="0" indent="0" algn="ctr">
              <a:buNone/>
            </a:pPr>
            <a:r>
              <a:rPr lang="ru-RU" sz="5000" dirty="0">
                <a:solidFill>
                  <a:srgbClr val="002060"/>
                </a:solidFill>
                <a:latin typeface="Times New Roman" panose="02020603050405020304" pitchFamily="18" charset="0"/>
                <a:cs typeface="Times New Roman" panose="02020603050405020304" pitchFamily="18" charset="0"/>
              </a:rPr>
              <a:t>Приказ Министерства просвещения Российской Федерации от</a:t>
            </a:r>
          </a:p>
          <a:p>
            <a:pPr marL="0" lvl="0" indent="0" algn="ctr">
              <a:buNone/>
            </a:pPr>
            <a:r>
              <a:rPr lang="ru-RU" sz="5000" dirty="0">
                <a:solidFill>
                  <a:srgbClr val="002060"/>
                </a:solidFill>
                <a:latin typeface="Times New Roman" panose="02020603050405020304" pitchFamily="18" charset="0"/>
                <a:cs typeface="Times New Roman" panose="02020603050405020304" pitchFamily="18" charset="0"/>
              </a:rPr>
              <a:t> 24.03.2023 №196"Об утверждении Порядка проведения аттестации педагогических работников организаций, осуществляющих образовательную деятельность</a:t>
            </a:r>
            <a:r>
              <a:rPr lang="ru-RU" sz="5000" dirty="0" smtClean="0">
                <a:solidFill>
                  <a:srgbClr val="002060"/>
                </a:solidFill>
                <a:latin typeface="Times New Roman" panose="02020603050405020304" pitchFamily="18" charset="0"/>
                <a:cs typeface="Times New Roman" panose="02020603050405020304" pitchFamily="18" charset="0"/>
              </a:rPr>
              <a:t>"</a:t>
            </a:r>
            <a:endParaRPr lang="ru-RU" sz="5000" i="1" u="sng" dirty="0" smtClean="0"/>
          </a:p>
          <a:p>
            <a:pPr marL="0" indent="0" algn="ctr">
              <a:buNone/>
            </a:pPr>
            <a:r>
              <a:rPr lang="ru-RU" sz="4500" i="1" u="sng" dirty="0" smtClean="0"/>
              <a:t>Основными </a:t>
            </a:r>
            <a:r>
              <a:rPr lang="ru-RU" sz="4500" i="1" u="sng" dirty="0"/>
              <a:t>задачами проведения аттестации </a:t>
            </a:r>
            <a:r>
              <a:rPr lang="ru-RU" sz="4500" i="1" u="sng" dirty="0" smtClean="0"/>
              <a:t>являются (п.3):</a:t>
            </a:r>
            <a:endParaRPr lang="ru-RU" sz="4500" dirty="0"/>
          </a:p>
          <a:p>
            <a:r>
              <a:rPr lang="ru-RU" sz="4500" i="1" dirty="0"/>
              <a:t>а) стимулирование целенаправленного, непрерывного повышения уровня квалификации педагогических работников, их методологической культуры, профессионального, личностного и карьерного роста;</a:t>
            </a:r>
            <a:endParaRPr lang="ru-RU" sz="4500" dirty="0"/>
          </a:p>
          <a:p>
            <a:r>
              <a:rPr lang="ru-RU" sz="4500" i="1" dirty="0"/>
              <a:t>6) определение необходимости дополнительного профессионального образования педагогических работников;</a:t>
            </a:r>
            <a:endParaRPr lang="ru-RU" sz="4500" dirty="0"/>
          </a:p>
          <a:p>
            <a:r>
              <a:rPr lang="ru-RU" sz="4500" i="1" dirty="0"/>
              <a:t>в) повышение эффективности и качества педагогической деятельности;</a:t>
            </a:r>
            <a:endParaRPr lang="ru-RU" sz="4500" dirty="0"/>
          </a:p>
          <a:p>
            <a:r>
              <a:rPr lang="ru-RU" sz="4500" i="1" dirty="0"/>
              <a:t>г) выявление перспектив использования потенциальных возможностей педагогических работников, в том числе в целях организации (осуществления) методической  помощи (поддержки) и  наставнической деятельности в образовательной организации;</a:t>
            </a:r>
            <a:endParaRPr lang="ru-RU" sz="4500" dirty="0"/>
          </a:p>
          <a:p>
            <a:r>
              <a:rPr lang="ru-RU" sz="4500" i="1" dirty="0"/>
              <a:t>д) учет требований федеральных государственных образовательных стандартов к кадровым условиям реализации образовательных  программ при формировании кадрового состава организаций;</a:t>
            </a:r>
            <a:endParaRPr lang="ru-RU" sz="4500" dirty="0"/>
          </a:p>
          <a:p>
            <a:r>
              <a:rPr lang="ru-RU" sz="4500" i="1" dirty="0"/>
              <a:t>е) обеспечение дифференциации оплаты труда педагогических работников с  учетом установленных  квалификационных категорий, объема их преподавательской (педагогической) работы либо дополнительной работы.</a:t>
            </a:r>
            <a:endParaRPr lang="ru-RU" sz="4500" dirty="0"/>
          </a:p>
          <a:p>
            <a:pPr marL="0" indent="0">
              <a:buNone/>
            </a:pPr>
            <a:endParaRPr lang="ru-RU" i="1" dirty="0" smtClean="0">
              <a:latin typeface="Times New Roman" pitchFamily="18" charset="0"/>
              <a:cs typeface="Times New Roman" pitchFamily="18" charset="0"/>
            </a:endParaRPr>
          </a:p>
        </p:txBody>
      </p:sp>
      <p:pic>
        <p:nvPicPr>
          <p:cNvPr id="4" name="object 7"/>
          <p:cNvPicPr/>
          <p:nvPr/>
        </p:nvPicPr>
        <p:blipFill>
          <a:blip r:embed="rId2" cstate="print"/>
          <a:stretch>
            <a:fillRect/>
          </a:stretch>
        </p:blipFill>
        <p:spPr>
          <a:xfrm>
            <a:off x="232226" y="185745"/>
            <a:ext cx="2286000" cy="1167054"/>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96982"/>
            <a:ext cx="1538545" cy="1441563"/>
          </a:xfrm>
          <a:prstGeom prst="rect">
            <a:avLst/>
          </a:prstGeom>
          <a:ln w="57150"/>
          <a:extLst/>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r"/>
            <a:r>
              <a:rPr lang="ru-RU" b="1" dirty="0" smtClean="0">
                <a:latin typeface="Times New Roman" pitchFamily="18" charset="0"/>
                <a:cs typeface="Times New Roman" pitchFamily="18" charset="0"/>
              </a:rPr>
              <a:t>Основания для упрощенной процедуры аттестации</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417638"/>
            <a:ext cx="9144000" cy="5440362"/>
          </a:xfrm>
        </p:spPr>
        <p:style>
          <a:lnRef idx="1">
            <a:schemeClr val="accent5"/>
          </a:lnRef>
          <a:fillRef idx="2">
            <a:schemeClr val="accent5"/>
          </a:fillRef>
          <a:effectRef idx="1">
            <a:schemeClr val="accent5"/>
          </a:effectRef>
          <a:fontRef idx="minor">
            <a:schemeClr val="dk1"/>
          </a:fontRef>
        </p:style>
        <p:txBody>
          <a:bodyPr>
            <a:normAutofit/>
          </a:bodyPr>
          <a:lstStyle/>
          <a:p>
            <a:pPr algn="just"/>
            <a:r>
              <a:rPr lang="ru-RU" sz="2800" dirty="0" smtClean="0">
                <a:latin typeface="Times New Roman" pitchFamily="18" charset="0"/>
                <a:cs typeface="Times New Roman" pitchFamily="18" charset="0"/>
              </a:rPr>
              <a:t>государственные награды по профилю педагогической деятельности. </a:t>
            </a:r>
          </a:p>
          <a:p>
            <a:pPr algn="just"/>
            <a:r>
              <a:rPr lang="ru-RU" sz="2800" dirty="0" smtClean="0">
                <a:latin typeface="Times New Roman" pitchFamily="18" charset="0"/>
                <a:cs typeface="Times New Roman" pitchFamily="18" charset="0"/>
              </a:rPr>
              <a:t>победители Региональных и Всероссийских конкурсов профессионального мастерства, учредителями которых являются Министерство просвещения Российской Федерации, Министерство культуры Российской Федерации, </a:t>
            </a:r>
          </a:p>
          <a:p>
            <a:pPr algn="just"/>
            <a:r>
              <a:rPr lang="ru-RU" sz="2800" dirty="0" smtClean="0">
                <a:latin typeface="Times New Roman" pitchFamily="18" charset="0"/>
                <a:cs typeface="Times New Roman" pitchFamily="18" charset="0"/>
              </a:rPr>
              <a:t>педагоги подготовившие призеров и победителей заключительного этапа Всероссийской олимпиады школьников</a:t>
            </a:r>
            <a:endParaRPr lang="ru-RU" sz="2800" dirty="0"/>
          </a:p>
        </p:txBody>
      </p:sp>
      <p:pic>
        <p:nvPicPr>
          <p:cNvPr id="4" name="object 7"/>
          <p:cNvPicPr/>
          <p:nvPr/>
        </p:nvPicPr>
        <p:blipFill>
          <a:blip r:embed="rId2" cstate="print"/>
          <a:stretch>
            <a:fillRect/>
          </a:stretch>
        </p:blipFill>
        <p:spPr>
          <a:xfrm>
            <a:off x="323528" y="125292"/>
            <a:ext cx="2286000" cy="116705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900"/>
            <a:ext cx="9144000" cy="6858048"/>
          </a:xfrm>
        </p:spPr>
        <p:style>
          <a:lnRef idx="1">
            <a:schemeClr val="accent5"/>
          </a:lnRef>
          <a:fillRef idx="2">
            <a:schemeClr val="accent5"/>
          </a:fillRef>
          <a:effectRef idx="1">
            <a:schemeClr val="accent5"/>
          </a:effectRef>
          <a:fontRef idx="minor">
            <a:schemeClr val="dk1"/>
          </a:fontRef>
        </p:style>
        <p:txBody>
          <a:bodyPr numCol="2"/>
          <a:lstStyle/>
          <a:p>
            <a:endParaRPr lang="ru-RU" b="1" dirty="0" smtClean="0">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endParaRPr lang="ru-RU" sz="2000" b="1" dirty="0" smtClean="0">
              <a:latin typeface="Times New Roman" pitchFamily="18" charset="0"/>
              <a:cs typeface="Times New Roman" pitchFamily="18" charset="0"/>
            </a:endParaRPr>
          </a:p>
          <a:p>
            <a:pPr>
              <a:buNone/>
            </a:pPr>
            <a:endParaRPr lang="ru-RU" sz="2000" b="1" dirty="0" smtClean="0">
              <a:latin typeface="Times New Roman" pitchFamily="18" charset="0"/>
              <a:cs typeface="Times New Roman" pitchFamily="18" charset="0"/>
            </a:endParaRPr>
          </a:p>
          <a:p>
            <a:pPr algn="ctr">
              <a:buNone/>
            </a:pPr>
            <a:r>
              <a:rPr lang="ru-RU" sz="2000" b="1" dirty="0" smtClean="0">
                <a:latin typeface="Times New Roman" pitchFamily="18" charset="0"/>
                <a:cs typeface="Times New Roman" pitchFamily="18" charset="0"/>
              </a:rPr>
              <a:t>Ответы на часто задаваемые вопросы по применению Порядка проведения аттестации педагогических работников организаций , осуществляющих образовательную деятельность, утвержденного приказом Министерства просвещения РФ </a:t>
            </a:r>
          </a:p>
          <a:p>
            <a:pPr algn="ctr">
              <a:buNone/>
            </a:pPr>
            <a:r>
              <a:rPr lang="ru-RU" sz="2000" b="1" dirty="0" smtClean="0">
                <a:latin typeface="Times New Roman" pitchFamily="18" charset="0"/>
                <a:cs typeface="Times New Roman" pitchFamily="18" charset="0"/>
              </a:rPr>
              <a:t>от 24 марта 2023 года №196 (зарегистрирован Минюстом России 2 июня 2023 г. №73696)</a:t>
            </a:r>
            <a:endParaRPr lang="ru-RU" sz="2000" b="1" dirty="0"/>
          </a:p>
        </p:txBody>
      </p:sp>
      <p:pic>
        <p:nvPicPr>
          <p:cNvPr id="4" name="object 7"/>
          <p:cNvPicPr/>
          <p:nvPr/>
        </p:nvPicPr>
        <p:blipFill>
          <a:blip r:embed="rId2" cstate="print"/>
          <a:stretch>
            <a:fillRect/>
          </a:stretch>
        </p:blipFill>
        <p:spPr>
          <a:xfrm>
            <a:off x="428596" y="0"/>
            <a:ext cx="2286000" cy="1167054"/>
          </a:xfrm>
          <a:prstGeom prst="rect">
            <a:avLst/>
          </a:prstGeom>
        </p:spPr>
      </p:pic>
      <p:pic>
        <p:nvPicPr>
          <p:cNvPr id="1031" name="Picture 7" descr="C:\Users\Анай-Хаак\Desktop\загруженное"/>
          <p:cNvPicPr>
            <a:picLocks noChangeAspect="1" noChangeArrowheads="1"/>
          </p:cNvPicPr>
          <p:nvPr/>
        </p:nvPicPr>
        <p:blipFill>
          <a:blip r:embed="rId3"/>
          <a:srcRect/>
          <a:stretch>
            <a:fillRect/>
          </a:stretch>
        </p:blipFill>
        <p:spPr bwMode="auto">
          <a:xfrm>
            <a:off x="7500958" y="0"/>
            <a:ext cx="1438272" cy="1366834"/>
          </a:xfrm>
          <a:prstGeom prst="rect">
            <a:avLst/>
          </a:prstGeom>
          <a:noFill/>
        </p:spPr>
      </p:pic>
      <p:pic>
        <p:nvPicPr>
          <p:cNvPr id="1037" name="Picture 13" descr="C:\Users\Анай-Хаак\Downloads\IMG_3706.jpg"/>
          <p:cNvPicPr>
            <a:picLocks noChangeAspect="1" noChangeArrowheads="1"/>
          </p:cNvPicPr>
          <p:nvPr/>
        </p:nvPicPr>
        <p:blipFill>
          <a:blip r:embed="rId4"/>
          <a:srcRect/>
          <a:stretch>
            <a:fillRect/>
          </a:stretch>
        </p:blipFill>
        <p:spPr bwMode="auto">
          <a:xfrm>
            <a:off x="4643438" y="1428736"/>
            <a:ext cx="4214842" cy="514353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338"/>
            <a:ext cx="9144000" cy="6929486"/>
          </a:xfrm>
        </p:spPr>
        <p:style>
          <a:lnRef idx="1">
            <a:schemeClr val="accent5"/>
          </a:lnRef>
          <a:fillRef idx="2">
            <a:schemeClr val="accent5"/>
          </a:fillRef>
          <a:effectRef idx="1">
            <a:schemeClr val="accent5"/>
          </a:effectRef>
          <a:fontRef idx="minor">
            <a:schemeClr val="dk1"/>
          </a:fontRef>
        </p:style>
        <p:txBody>
          <a:bodyPr numCol="2"/>
          <a:lstStyle/>
          <a:p>
            <a:pPr algn="ctr">
              <a:buNone/>
            </a:pPr>
            <a:endParaRPr lang="ru-RU" sz="2000" b="1" dirty="0" smtClean="0">
              <a:latin typeface="Times New Roman" pitchFamily="18" charset="0"/>
              <a:cs typeface="Times New Roman" pitchFamily="18" charset="0"/>
            </a:endParaRPr>
          </a:p>
          <a:p>
            <a:pPr algn="ctr">
              <a:buNone/>
            </a:pPr>
            <a:endParaRPr lang="ru-RU" sz="2000" b="1" dirty="0" smtClean="0">
              <a:latin typeface="Times New Roman" pitchFamily="18" charset="0"/>
              <a:cs typeface="Times New Roman" pitchFamily="18" charset="0"/>
            </a:endParaRPr>
          </a:p>
          <a:p>
            <a:pPr algn="ctr">
              <a:buNone/>
            </a:pPr>
            <a:endParaRPr lang="ru-RU" sz="2000" b="1" dirty="0" smtClean="0">
              <a:latin typeface="Times New Roman" pitchFamily="18" charset="0"/>
              <a:cs typeface="Times New Roman" pitchFamily="18" charset="0"/>
            </a:endParaRPr>
          </a:p>
          <a:p>
            <a:pPr algn="ctr">
              <a:buNone/>
            </a:pPr>
            <a:endParaRPr lang="ru-RU" sz="2000" b="1" dirty="0" smtClean="0">
              <a:latin typeface="Times New Roman" pitchFamily="18" charset="0"/>
              <a:cs typeface="Times New Roman" pitchFamily="18" charset="0"/>
            </a:endParaRPr>
          </a:p>
          <a:p>
            <a:pPr algn="ctr">
              <a:buNone/>
            </a:pPr>
            <a:r>
              <a:rPr lang="ru-RU" sz="2000" b="1" dirty="0" smtClean="0">
                <a:latin typeface="Times New Roman" pitchFamily="18" charset="0"/>
                <a:cs typeface="Times New Roman" pitchFamily="18" charset="0"/>
              </a:rPr>
              <a:t> </a:t>
            </a:r>
          </a:p>
          <a:p>
            <a:pPr algn="ctr">
              <a:buNone/>
            </a:pPr>
            <a:endParaRPr lang="ru-RU" sz="2000" b="1" dirty="0" smtClean="0">
              <a:latin typeface="Times New Roman" pitchFamily="18" charset="0"/>
              <a:cs typeface="Times New Roman" pitchFamily="18" charset="0"/>
            </a:endParaRPr>
          </a:p>
          <a:p>
            <a:pPr algn="ctr">
              <a:buNone/>
            </a:pPr>
            <a:r>
              <a:rPr lang="ru-RU" sz="1800" b="1" dirty="0" smtClean="0">
                <a:latin typeface="Times New Roman" pitchFamily="18" charset="0"/>
                <a:cs typeface="Times New Roman" pitchFamily="18" charset="0"/>
              </a:rPr>
              <a:t>Министерство образования</a:t>
            </a:r>
          </a:p>
          <a:p>
            <a:pPr algn="ctr">
              <a:buNone/>
            </a:pPr>
            <a:r>
              <a:rPr lang="ru-RU" sz="1800" b="1" dirty="0" smtClean="0">
                <a:latin typeface="Times New Roman" pitchFamily="18" charset="0"/>
                <a:cs typeface="Times New Roman" pitchFamily="18" charset="0"/>
              </a:rPr>
              <a:t>Республики Тыва</a:t>
            </a:r>
          </a:p>
          <a:p>
            <a:pPr algn="ctr">
              <a:buNone/>
            </a:pPr>
            <a:r>
              <a:rPr lang="ru-RU" sz="1800" b="1" dirty="0" smtClean="0">
                <a:latin typeface="Times New Roman" pitchFamily="18" charset="0"/>
                <a:cs typeface="Times New Roman" pitchFamily="18" charset="0"/>
              </a:rPr>
              <a:t>Приказ</a:t>
            </a:r>
          </a:p>
          <a:p>
            <a:pPr algn="ctr">
              <a:buNone/>
            </a:pPr>
            <a:r>
              <a:rPr lang="ru-RU" sz="1800" b="1" dirty="0" smtClean="0">
                <a:latin typeface="Times New Roman" pitchFamily="18" charset="0"/>
                <a:cs typeface="Times New Roman" pitchFamily="18" charset="0"/>
              </a:rPr>
              <a:t> «О продлении сроков установленных квалификационных категорий педагогических работников организаций, осуществляющих образовательную деятельность» </a:t>
            </a:r>
          </a:p>
          <a:p>
            <a:pPr algn="ctr">
              <a:buNone/>
            </a:pPr>
            <a:r>
              <a:rPr lang="ru-RU" sz="1800" b="1" dirty="0" smtClean="0">
                <a:latin typeface="Times New Roman" pitchFamily="18" charset="0"/>
                <a:cs typeface="Times New Roman" pitchFamily="18" charset="0"/>
              </a:rPr>
              <a:t>от 8 сентября 2023 г. №974-д</a:t>
            </a:r>
          </a:p>
        </p:txBody>
      </p:sp>
      <p:pic>
        <p:nvPicPr>
          <p:cNvPr id="4" name="object 7"/>
          <p:cNvPicPr/>
          <p:nvPr/>
        </p:nvPicPr>
        <p:blipFill>
          <a:blip r:embed="rId2" cstate="print"/>
          <a:stretch>
            <a:fillRect/>
          </a:stretch>
        </p:blipFill>
        <p:spPr>
          <a:xfrm>
            <a:off x="428596" y="142852"/>
            <a:ext cx="2286000" cy="1167054"/>
          </a:xfrm>
          <a:prstGeom prst="rect">
            <a:avLst/>
          </a:prstGeom>
        </p:spPr>
      </p:pic>
      <p:pic>
        <p:nvPicPr>
          <p:cNvPr id="2052" name="Picture 4" descr="C:\Users\Анай-Хаак\Desktop\Рисунок2.png"/>
          <p:cNvPicPr>
            <a:picLocks noChangeAspect="1" noChangeArrowheads="1"/>
          </p:cNvPicPr>
          <p:nvPr/>
        </p:nvPicPr>
        <p:blipFill>
          <a:blip r:embed="rId3"/>
          <a:srcRect t="6015" b="27318"/>
          <a:stretch>
            <a:fillRect/>
          </a:stretch>
        </p:blipFill>
        <p:spPr bwMode="auto">
          <a:xfrm>
            <a:off x="4429124" y="1285860"/>
            <a:ext cx="4500594" cy="5072098"/>
          </a:xfrm>
          <a:prstGeom prst="rect">
            <a:avLst/>
          </a:prstGeom>
          <a:noFill/>
        </p:spPr>
      </p:pic>
      <p:pic>
        <p:nvPicPr>
          <p:cNvPr id="2059" name="Picture 11" descr="C:\Users\Анай-Хаак\Desktop\загруженное (1)"/>
          <p:cNvPicPr>
            <a:picLocks noChangeAspect="1" noChangeArrowheads="1"/>
          </p:cNvPicPr>
          <p:nvPr/>
        </p:nvPicPr>
        <p:blipFill>
          <a:blip r:embed="rId4"/>
          <a:srcRect/>
          <a:stretch>
            <a:fillRect/>
          </a:stretch>
        </p:blipFill>
        <p:spPr bwMode="auto">
          <a:xfrm>
            <a:off x="7429520" y="0"/>
            <a:ext cx="1500198" cy="121442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643710"/>
          </a:xfrm>
        </p:spPr>
        <p:style>
          <a:lnRef idx="1">
            <a:schemeClr val="accent5"/>
          </a:lnRef>
          <a:fillRef idx="2">
            <a:schemeClr val="accent5"/>
          </a:fillRef>
          <a:effectRef idx="1">
            <a:schemeClr val="accent5"/>
          </a:effectRef>
          <a:fontRef idx="minor">
            <a:schemeClr val="dk1"/>
          </a:fontRef>
        </p:style>
        <p:txBody>
          <a:bodyPr/>
          <a:lstStyle/>
          <a:p>
            <a:pPr algn="ctr">
              <a:buNone/>
            </a:pPr>
            <a:endParaRPr lang="ru-RU" dirty="0" smtClean="0">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r>
              <a:rPr lang="ru-RU" sz="3800" b="1" dirty="0" smtClean="0">
                <a:latin typeface="Times New Roman" pitchFamily="18" charset="0"/>
                <a:cs typeface="Times New Roman" pitchFamily="18" charset="0"/>
              </a:rPr>
              <a:t>Спасибо за внимание!</a:t>
            </a:r>
            <a:endParaRPr lang="ru-RU" sz="3800" b="1" dirty="0">
              <a:latin typeface="Times New Roman" pitchFamily="18" charset="0"/>
              <a:cs typeface="Times New Roman" pitchFamily="18" charset="0"/>
            </a:endParaRPr>
          </a:p>
        </p:txBody>
      </p:sp>
      <p:pic>
        <p:nvPicPr>
          <p:cNvPr id="4" name="object 7"/>
          <p:cNvPicPr/>
          <p:nvPr/>
        </p:nvPicPr>
        <p:blipFill>
          <a:blip r:embed="rId2" cstate="print"/>
          <a:stretch>
            <a:fillRect/>
          </a:stretch>
        </p:blipFill>
        <p:spPr>
          <a:xfrm>
            <a:off x="323528" y="125292"/>
            <a:ext cx="2286000" cy="11670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26609"/>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endParaRPr lang="ru-RU" sz="3600" dirty="0">
              <a:latin typeface="Times New Roman" panose="02020603050405020304" pitchFamily="18" charset="0"/>
              <a:cs typeface="Times New Roman" panose="02020603050405020304" pitchFamily="18" charset="0"/>
            </a:endParaRPr>
          </a:p>
        </p:txBody>
      </p:sp>
      <p:pic>
        <p:nvPicPr>
          <p:cNvPr id="3" name="object 7"/>
          <p:cNvPicPr/>
          <p:nvPr/>
        </p:nvPicPr>
        <p:blipFill>
          <a:blip r:embed="rId2" cstate="print"/>
          <a:stretch>
            <a:fillRect/>
          </a:stretch>
        </p:blipFill>
        <p:spPr>
          <a:xfrm>
            <a:off x="539552" y="476672"/>
            <a:ext cx="2286000" cy="1167054"/>
          </a:xfrm>
          <a:prstGeom prst="rect">
            <a:avLst/>
          </a:prstGeom>
        </p:spPr>
      </p:pic>
      <p:pic>
        <p:nvPicPr>
          <p:cNvPr id="6" name="Picture 2" descr="C:\Users\12\Desktop\мнение экспертов 2018\22.png"/>
          <p:cNvPicPr>
            <a:picLocks noChangeAspect="1" noChangeArrowheads="1"/>
          </p:cNvPicPr>
          <p:nvPr/>
        </p:nvPicPr>
        <p:blipFill>
          <a:blip r:embed="rId3" cstate="print"/>
          <a:srcRect/>
          <a:stretch>
            <a:fillRect/>
          </a:stretch>
        </p:blipFill>
        <p:spPr bwMode="auto">
          <a:xfrm>
            <a:off x="0" y="1772816"/>
            <a:ext cx="9143999" cy="5111793"/>
          </a:xfrm>
          <a:prstGeom prst="rect">
            <a:avLst/>
          </a:prstGeom>
          <a:noFill/>
        </p:spPr>
      </p:pic>
    </p:spTree>
    <p:extLst>
      <p:ext uri="{BB962C8B-B14F-4D97-AF65-F5344CB8AC3E}">
        <p14:creationId xmlns:p14="http://schemas.microsoft.com/office/powerpoint/2010/main" val="1829135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4" y="0"/>
            <a:ext cx="9130145" cy="1417638"/>
          </a:xfrm>
        </p:spPr>
        <p:style>
          <a:lnRef idx="1">
            <a:schemeClr val="accent5"/>
          </a:lnRef>
          <a:fillRef idx="2">
            <a:schemeClr val="accent5"/>
          </a:fillRef>
          <a:effectRef idx="1">
            <a:schemeClr val="accent5"/>
          </a:effectRef>
          <a:fontRef idx="minor">
            <a:schemeClr val="dk1"/>
          </a:fontRef>
        </p:style>
        <p:txBody>
          <a:bodyPr>
            <a:normAutofit/>
          </a:bodyPr>
          <a:lstStyle/>
          <a:p>
            <a:r>
              <a:rPr lang="ru-RU" dirty="0" smtClean="0">
                <a:latin typeface="Times New Roman" pitchFamily="18" charset="0"/>
                <a:cs typeface="Times New Roman" pitchFamily="18" charset="0"/>
              </a:rPr>
              <a:t>			Аттестация на СЗД</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357298"/>
            <a:ext cx="9144000" cy="5500702"/>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ru-RU" sz="2800" dirty="0" smtClean="0">
                <a:solidFill>
                  <a:srgbClr val="FF0000"/>
                </a:solidFill>
              </a:rPr>
              <a:t>Вступил в силу с 1 сентября 2023 г</a:t>
            </a:r>
            <a:r>
              <a:rPr lang="ru-RU" sz="2800" dirty="0" smtClean="0">
                <a:solidFill>
                  <a:srgbClr val="FF0000"/>
                </a:solidFill>
                <a:latin typeface="Times New Roman" pitchFamily="18" charset="0"/>
                <a:cs typeface="Times New Roman" pitchFamily="18" charset="0"/>
              </a:rPr>
              <a:t>;</a:t>
            </a:r>
          </a:p>
          <a:p>
            <a:r>
              <a:rPr lang="ru-RU" sz="2800" dirty="0" smtClean="0">
                <a:solidFill>
                  <a:srgbClr val="FF0000"/>
                </a:solidFill>
              </a:rPr>
              <a:t>Действует до 31 августа 2029 года</a:t>
            </a:r>
            <a:r>
              <a:rPr lang="ru-RU" sz="2800" dirty="0" smtClean="0">
                <a:solidFill>
                  <a:srgbClr val="FF0000"/>
                </a:solidFill>
                <a:latin typeface="Times New Roman" pitchFamily="18" charset="0"/>
                <a:cs typeface="Times New Roman" pitchFamily="18" charset="0"/>
              </a:rPr>
              <a:t>;</a:t>
            </a:r>
          </a:p>
          <a:p>
            <a:r>
              <a:rPr lang="ru-RU" sz="2800" dirty="0" smtClean="0">
                <a:solidFill>
                  <a:schemeClr val="tx1"/>
                </a:solidFill>
                <a:latin typeface="Times New Roman" pitchFamily="18" charset="0"/>
                <a:cs typeface="Times New Roman" pitchFamily="18" charset="0"/>
              </a:rPr>
              <a:t>Приказ Министерства образования и науки РФ от 7 апреля 2014 г.№276 «Об утверждении Порядка проведения аттестации педагогических работников организаций, осуществляющих образовательную деятельность», </a:t>
            </a:r>
            <a:r>
              <a:rPr lang="ru-RU" sz="2800" dirty="0" smtClean="0">
                <a:solidFill>
                  <a:srgbClr val="FF0000"/>
                </a:solidFill>
                <a:latin typeface="Times New Roman" pitchFamily="18" charset="0"/>
                <a:cs typeface="Times New Roman" pitchFamily="18" charset="0"/>
              </a:rPr>
              <a:t>признан утратившим силу;</a:t>
            </a:r>
          </a:p>
          <a:p>
            <a:r>
              <a:rPr lang="ru-RU" sz="2800" dirty="0" smtClean="0"/>
              <a:t>Квалификационные категории, установленные до вступления в силу настоящего приказа, сохраняются в течение срока, на который они установлены</a:t>
            </a:r>
            <a:r>
              <a:rPr lang="ru-RU" sz="2800" dirty="0" smtClean="0">
                <a:latin typeface="Times New Roman" pitchFamily="18" charset="0"/>
                <a:cs typeface="Times New Roman" pitchFamily="18" charset="0"/>
              </a:rPr>
              <a:t>;</a:t>
            </a:r>
          </a:p>
          <a:p>
            <a:r>
              <a:rPr lang="ru-RU" sz="2800" dirty="0" smtClean="0"/>
              <a:t>Содержит три Порядка аттестации педагогических работников:</a:t>
            </a:r>
            <a:endParaRPr lang="ru-RU" sz="2800" dirty="0" smtClean="0">
              <a:latin typeface="Times New Roman" pitchFamily="18" charset="0"/>
              <a:cs typeface="Times New Roman" pitchFamily="18" charset="0"/>
            </a:endParaRPr>
          </a:p>
          <a:p>
            <a:pPr>
              <a:buNone/>
            </a:pPr>
            <a:r>
              <a:rPr lang="ru-RU" sz="3000" dirty="0" smtClean="0"/>
              <a:t>    - в целях подтверждения соответствия занимаемой должности;  </a:t>
            </a:r>
            <a:br>
              <a:rPr lang="ru-RU" sz="3000" dirty="0" smtClean="0"/>
            </a:br>
            <a:r>
              <a:rPr lang="ru-RU" sz="3000" dirty="0" smtClean="0"/>
              <a:t>- в целях установления первой и высшей квалификационной категории;  </a:t>
            </a:r>
            <a:br>
              <a:rPr lang="ru-RU" sz="3000" dirty="0" smtClean="0"/>
            </a:br>
            <a:r>
              <a:rPr lang="ru-RU" sz="3000" dirty="0" smtClean="0"/>
              <a:t>- в целях установления квалификационной категории </a:t>
            </a:r>
            <a:r>
              <a:rPr lang="ru-RU" sz="3000" dirty="0" smtClean="0">
                <a:solidFill>
                  <a:srgbClr val="FF0000"/>
                </a:solidFill>
              </a:rPr>
              <a:t>«педагог - методист» или «педагог - наставник»</a:t>
            </a:r>
            <a:r>
              <a:rPr lang="ru-RU" sz="3000" dirty="0" smtClean="0">
                <a:solidFill>
                  <a:srgbClr val="FF0000"/>
                </a:solidFill>
                <a:latin typeface="Times New Roman" pitchFamily="18" charset="0"/>
                <a:cs typeface="Times New Roman" pitchFamily="18" charset="0"/>
              </a:rPr>
              <a:t>.</a:t>
            </a:r>
            <a:endParaRPr lang="ru-RU" sz="3000" dirty="0">
              <a:solidFill>
                <a:srgbClr val="FF0000"/>
              </a:solidFill>
            </a:endParaRPr>
          </a:p>
        </p:txBody>
      </p:sp>
      <p:pic>
        <p:nvPicPr>
          <p:cNvPr id="4" name="object 7"/>
          <p:cNvPicPr/>
          <p:nvPr/>
        </p:nvPicPr>
        <p:blipFill>
          <a:blip r:embed="rId2" cstate="print"/>
          <a:stretch>
            <a:fillRect/>
          </a:stretch>
        </p:blipFill>
        <p:spPr>
          <a:xfrm>
            <a:off x="473371" y="167974"/>
            <a:ext cx="2286000" cy="1167054"/>
          </a:xfrm>
          <a:prstGeom prst="rect">
            <a:avLst/>
          </a:prstGeom>
        </p:spPr>
      </p:pic>
      <p:sp>
        <p:nvSpPr>
          <p:cNvPr id="5" name="Заголовок 1"/>
          <p:cNvSpPr txBox="1">
            <a:spLocks/>
          </p:cNvSpPr>
          <p:nvPr/>
        </p:nvSpPr>
        <p:spPr>
          <a:xfrm>
            <a:off x="13853" y="0"/>
            <a:ext cx="9130147" cy="141763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dirty="0" smtClean="0">
                <a:latin typeface="Times New Roman" pitchFamily="18" charset="0"/>
                <a:cs typeface="Times New Roman" pitchFamily="18" charset="0"/>
              </a:rPr>
              <a:t>	      </a:t>
            </a:r>
            <a:r>
              <a:rPr lang="ru-RU" sz="1800" b="1" dirty="0" smtClean="0"/>
              <a:t>Приказ Министерства просвещения РФ от 24 марта 2023 г. №196, </a:t>
            </a:r>
          </a:p>
          <a:p>
            <a:r>
              <a:rPr lang="ru-RU" sz="1800" b="1" dirty="0" smtClean="0"/>
              <a:t>                                          зарегистрирован в Минюсте РФ 02 июня 2023 г.</a:t>
            </a:r>
            <a:endParaRPr lang="ru-RU" sz="1800" b="1" dirty="0">
              <a:latin typeface="Times New Roman" pitchFamily="18" charset="0"/>
              <a:cs typeface="Times New Roman" pitchFamily="18" charset="0"/>
            </a:endParaRPr>
          </a:p>
        </p:txBody>
      </p:sp>
      <p:pic>
        <p:nvPicPr>
          <p:cNvPr id="6" name="object 7"/>
          <p:cNvPicPr/>
          <p:nvPr/>
        </p:nvPicPr>
        <p:blipFill>
          <a:blip r:embed="rId2" cstate="print"/>
          <a:stretch>
            <a:fillRect/>
          </a:stretch>
        </p:blipFill>
        <p:spPr>
          <a:xfrm>
            <a:off x="0" y="125292"/>
            <a:ext cx="2214546" cy="12320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4" y="0"/>
            <a:ext cx="9130145" cy="1417638"/>
          </a:xfrm>
        </p:spPr>
        <p:style>
          <a:lnRef idx="1">
            <a:schemeClr val="accent5"/>
          </a:lnRef>
          <a:fillRef idx="2">
            <a:schemeClr val="accent5"/>
          </a:fillRef>
          <a:effectRef idx="1">
            <a:schemeClr val="accent5"/>
          </a:effectRef>
          <a:fontRef idx="minor">
            <a:schemeClr val="dk1"/>
          </a:fontRef>
        </p:style>
        <p:txBody>
          <a:bodyPr>
            <a:normAutofit/>
          </a:bodyPr>
          <a:lstStyle/>
          <a:p>
            <a:r>
              <a:rPr lang="ru-RU" dirty="0" smtClean="0">
                <a:latin typeface="Times New Roman" pitchFamily="18" charset="0"/>
                <a:cs typeface="Times New Roman" pitchFamily="18" charset="0"/>
              </a:rPr>
              <a:t>			Аттестация на СЗД</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357298"/>
            <a:ext cx="9144000" cy="5500702"/>
          </a:xfrm>
        </p:spPr>
        <p:style>
          <a:lnRef idx="1">
            <a:schemeClr val="accent5"/>
          </a:lnRef>
          <a:fillRef idx="2">
            <a:schemeClr val="accent5"/>
          </a:fillRef>
          <a:effectRef idx="1">
            <a:schemeClr val="accent5"/>
          </a:effectRef>
          <a:fontRef idx="minor">
            <a:schemeClr val="dk1"/>
          </a:fontRef>
        </p:style>
        <p:txBody>
          <a:bodyPr>
            <a:noAutofit/>
          </a:bodyPr>
          <a:lstStyle/>
          <a:p>
            <a:r>
              <a:rPr lang="ru-RU" sz="2400" dirty="0" smtClean="0">
                <a:latin typeface="Times New Roman" pitchFamily="18" charset="0"/>
                <a:cs typeface="Times New Roman" pitchFamily="18" charset="0"/>
              </a:rPr>
              <a:t>АК создается распорядительным актом работодателя из числа работников организации и состоит не менее чем из 5 человек (п.6);</a:t>
            </a:r>
          </a:p>
          <a:p>
            <a:r>
              <a:rPr lang="ru-RU" sz="2400" dirty="0" smtClean="0">
                <a:latin typeface="Times New Roman" pitchFamily="18" charset="0"/>
                <a:cs typeface="Times New Roman" pitchFamily="18" charset="0"/>
              </a:rPr>
              <a:t>Руководитель ОО в состав АК не входит(п.7)</a:t>
            </a:r>
            <a:r>
              <a:rPr lang="ru-RU" sz="2400" dirty="0" smtClean="0">
                <a:solidFill>
                  <a:schemeClr val="tx1"/>
                </a:solidFill>
                <a:latin typeface="Times New Roman" pitchFamily="18" charset="0"/>
                <a:cs typeface="Times New Roman" pitchFamily="18" charset="0"/>
              </a:rPr>
              <a:t>;</a:t>
            </a:r>
          </a:p>
          <a:p>
            <a:r>
              <a:rPr lang="ru-RU" sz="2400" dirty="0" smtClean="0">
                <a:latin typeface="Times New Roman" pitchFamily="18" charset="0"/>
                <a:cs typeface="Times New Roman" pitchFamily="18" charset="0"/>
              </a:rPr>
              <a:t>Распорядительный акт работодателя, содержит список педагогических работников, подлежащих аттестации, и график проведения аттестации (п.8);</a:t>
            </a:r>
          </a:p>
          <a:p>
            <a:r>
              <a:rPr lang="ru-RU" sz="2400" dirty="0" smtClean="0">
                <a:latin typeface="Times New Roman" pitchFamily="18" charset="0"/>
                <a:cs typeface="Times New Roman" pitchFamily="18" charset="0"/>
              </a:rPr>
              <a:t>У работодателя хранится: протокол заседания АК, представление работодателя и дополнительные сведения (при наличии) (п.19);</a:t>
            </a:r>
          </a:p>
          <a:p>
            <a:r>
              <a:rPr lang="ru-RU" sz="2400" dirty="0" smtClean="0">
                <a:latin typeface="Times New Roman" pitchFamily="18" charset="0"/>
                <a:cs typeface="Times New Roman" pitchFamily="18" charset="0"/>
              </a:rPr>
              <a:t>В состав АК при отсутствии первичной профсоюзной организации включается представитель выборного органа ОО (п.7);</a:t>
            </a:r>
          </a:p>
          <a:p>
            <a:r>
              <a:rPr lang="ru-RU" sz="2400" dirty="0" smtClean="0">
                <a:latin typeface="Times New Roman" pitchFamily="18" charset="0"/>
                <a:cs typeface="Times New Roman" pitchFamily="18" charset="0"/>
              </a:rPr>
              <a:t>Уточнено: аттестация педагогических работников осуществляется на основе представления работодателя (п.10). </a:t>
            </a:r>
            <a:r>
              <a:rPr lang="ru-RU" sz="2400" dirty="0" smtClean="0"/>
              <a:t/>
            </a:r>
            <a:br>
              <a:rPr lang="ru-RU" sz="2400" dirty="0" smtClean="0"/>
            </a:br>
            <a:endParaRPr lang="ru-RU" sz="2400" dirty="0"/>
          </a:p>
        </p:txBody>
      </p:sp>
      <p:pic>
        <p:nvPicPr>
          <p:cNvPr id="4" name="object 7"/>
          <p:cNvPicPr/>
          <p:nvPr/>
        </p:nvPicPr>
        <p:blipFill>
          <a:blip r:embed="rId2" cstate="print"/>
          <a:stretch>
            <a:fillRect/>
          </a:stretch>
        </p:blipFill>
        <p:spPr>
          <a:xfrm>
            <a:off x="473371" y="167974"/>
            <a:ext cx="2286000" cy="1167054"/>
          </a:xfrm>
          <a:prstGeom prst="rect">
            <a:avLst/>
          </a:prstGeom>
        </p:spPr>
      </p:pic>
      <p:sp>
        <p:nvSpPr>
          <p:cNvPr id="5" name="Заголовок 1"/>
          <p:cNvSpPr txBox="1">
            <a:spLocks/>
          </p:cNvSpPr>
          <p:nvPr/>
        </p:nvSpPr>
        <p:spPr>
          <a:xfrm>
            <a:off x="13853" y="0"/>
            <a:ext cx="9130147" cy="141763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b="1" dirty="0" smtClean="0">
                <a:latin typeface="Times New Roman" pitchFamily="18" charset="0"/>
                <a:cs typeface="Times New Roman" pitchFamily="18" charset="0"/>
              </a:rPr>
              <a:t>                 Аттестация на СЗД</a:t>
            </a:r>
            <a:endParaRPr lang="ru-RU" b="1" dirty="0">
              <a:latin typeface="Times New Roman" pitchFamily="18" charset="0"/>
              <a:cs typeface="Times New Roman" pitchFamily="18" charset="0"/>
            </a:endParaRPr>
          </a:p>
        </p:txBody>
      </p:sp>
      <p:pic>
        <p:nvPicPr>
          <p:cNvPr id="6" name="object 7"/>
          <p:cNvPicPr/>
          <p:nvPr/>
        </p:nvPicPr>
        <p:blipFill>
          <a:blip r:embed="rId2" cstate="print"/>
          <a:stretch>
            <a:fillRect/>
          </a:stretch>
        </p:blipFill>
        <p:spPr>
          <a:xfrm>
            <a:off x="0" y="125292"/>
            <a:ext cx="2214546" cy="12320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6927"/>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pPr marL="457200" indent="-457200" algn="just">
              <a:buFont typeface="+mj-lt"/>
              <a:buAutoNum type="arabicPeriod"/>
            </a:pP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u="sng" dirty="0" smtClean="0">
                <a:latin typeface="Times New Roman" pitchFamily="18" charset="0"/>
                <a:cs typeface="Times New Roman" pitchFamily="18" charset="0"/>
              </a:rPr>
              <a:t>Часть </a:t>
            </a:r>
            <a:r>
              <a:rPr lang="ru-RU" sz="2400" u="sng" dirty="0">
                <a:latin typeface="Times New Roman" pitchFamily="18" charset="0"/>
                <a:cs typeface="Times New Roman" pitchFamily="18" charset="0"/>
              </a:rPr>
              <a:t>22 Приказа № 196 освобождает от процедуры ряд лиц</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1.проработавшие </a:t>
            </a:r>
            <a:r>
              <a:rPr lang="ru-RU" sz="2400" dirty="0">
                <a:latin typeface="Times New Roman" pitchFamily="18" charset="0"/>
                <a:cs typeface="Times New Roman" pitchFamily="18" charset="0"/>
              </a:rPr>
              <a:t>на одном месте менее двух лет</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2.имеющие </a:t>
            </a:r>
            <a:r>
              <a:rPr lang="ru-RU" sz="2400" dirty="0">
                <a:latin typeface="Times New Roman" pitchFamily="18" charset="0"/>
                <a:cs typeface="Times New Roman" pitchFamily="18" charset="0"/>
              </a:rPr>
              <a:t>квалификационную категорию;</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3.беременные женщины и женщины находящиеся в отпуске по беременности и родам;</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4.лица, находящиеся в отпуске по уходу за ребенком до достижения им возраста трех лет;</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5.отсутствовавшие </a:t>
            </a:r>
            <a:r>
              <a:rPr lang="ru-RU" sz="2400" dirty="0">
                <a:latin typeface="Times New Roman" pitchFamily="18" charset="0"/>
                <a:cs typeface="Times New Roman" pitchFamily="18" charset="0"/>
              </a:rPr>
              <a:t>на рабочем месте более четыре месяцев в связи заболеванием.</a:t>
            </a:r>
            <a:br>
              <a:rPr lang="ru-RU" sz="2400" dirty="0">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Все </a:t>
            </a:r>
            <a:r>
              <a:rPr lang="ru-RU" sz="2400" dirty="0">
                <a:solidFill>
                  <a:srgbClr val="FF0000"/>
                </a:solidFill>
                <a:latin typeface="Times New Roman" pitchFamily="18" charset="0"/>
                <a:cs typeface="Times New Roman" pitchFamily="18" charset="0"/>
              </a:rPr>
              <a:t>остальные отказаться от прохождения аттестации не имеют права. </a:t>
            </a:r>
            <a:r>
              <a:rPr lang="ru-RU" sz="2400" dirty="0">
                <a:latin typeface="Times New Roman" pitchFamily="18" charset="0"/>
                <a:cs typeface="Times New Roman" pitchFamily="18" charset="0"/>
              </a:rPr>
              <a:t>Это будет нарушением трудовой дисциплины и повлечет последствия в виде дисциплинарного взыскания по статье 192 ТК РФ.</a:t>
            </a:r>
          </a:p>
        </p:txBody>
      </p:sp>
      <p:pic>
        <p:nvPicPr>
          <p:cNvPr id="3" name="object 7"/>
          <p:cNvPicPr/>
          <p:nvPr/>
        </p:nvPicPr>
        <p:blipFill>
          <a:blip r:embed="rId2" cstate="print"/>
          <a:stretch>
            <a:fillRect/>
          </a:stretch>
        </p:blipFill>
        <p:spPr>
          <a:xfrm>
            <a:off x="321219" y="252821"/>
            <a:ext cx="2286000" cy="1167054"/>
          </a:xfrm>
          <a:prstGeom prst="rect">
            <a:avLst/>
          </a:prstGeom>
        </p:spPr>
      </p:pic>
      <p:sp>
        <p:nvSpPr>
          <p:cNvPr id="6" name="Заголовок 1"/>
          <p:cNvSpPr txBox="1">
            <a:spLocks/>
          </p:cNvSpPr>
          <p:nvPr/>
        </p:nvSpPr>
        <p:spPr>
          <a:xfrm>
            <a:off x="2825552" y="0"/>
            <a:ext cx="6318448" cy="141763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Аттестация на СЗД</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323232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4" y="0"/>
            <a:ext cx="9130145" cy="1417638"/>
          </a:xfrm>
        </p:spPr>
        <p:style>
          <a:lnRef idx="1">
            <a:schemeClr val="accent5"/>
          </a:lnRef>
          <a:fillRef idx="2">
            <a:schemeClr val="accent5"/>
          </a:fillRef>
          <a:effectRef idx="1">
            <a:schemeClr val="accent5"/>
          </a:effectRef>
          <a:fontRef idx="minor">
            <a:schemeClr val="dk1"/>
          </a:fontRef>
        </p:style>
        <p:txBody>
          <a:bodyPr>
            <a:normAutofit/>
          </a:bodyPr>
          <a:lstStyle/>
          <a:p>
            <a:r>
              <a:rPr lang="ru-RU" dirty="0" smtClean="0">
                <a:latin typeface="Times New Roman" pitchFamily="18" charset="0"/>
                <a:cs typeface="Times New Roman" pitchFamily="18" charset="0"/>
              </a:rPr>
              <a:t>			Аттестация на СЗД</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357298"/>
            <a:ext cx="9144000" cy="5500702"/>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ctr">
              <a:buNone/>
            </a:pPr>
            <a:r>
              <a:rPr lang="ru-RU" dirty="0" smtClean="0">
                <a:latin typeface="Times New Roman" pitchFamily="18" charset="0"/>
                <a:cs typeface="Times New Roman" pitchFamily="18" charset="0"/>
              </a:rPr>
              <a:t>Документы на соответствие занимаемой должности </a:t>
            </a:r>
          </a:p>
          <a:p>
            <a:r>
              <a:rPr lang="ru-RU" dirty="0" smtClean="0">
                <a:latin typeface="Times New Roman" pitchFamily="18" charset="0"/>
                <a:cs typeface="Times New Roman" pitchFamily="18" charset="0"/>
              </a:rPr>
              <a:t>распорядительный акт (приказ) о созыве аттестационной комиссии;</a:t>
            </a:r>
          </a:p>
          <a:p>
            <a:r>
              <a:rPr lang="ru-RU" dirty="0" smtClean="0">
                <a:latin typeface="Times New Roman" pitchFamily="18" charset="0"/>
                <a:cs typeface="Times New Roman" pitchFamily="18" charset="0"/>
              </a:rPr>
              <a:t>график проведения мероприятия, с которым работников знакомят под подпись за 30 дней;</a:t>
            </a:r>
          </a:p>
          <a:p>
            <a:r>
              <a:rPr lang="ru-RU" dirty="0" smtClean="0">
                <a:latin typeface="Times New Roman" pitchFamily="18" charset="0"/>
                <a:cs typeface="Times New Roman" pitchFamily="18" charset="0"/>
              </a:rPr>
              <a:t>протокол;</a:t>
            </a:r>
          </a:p>
          <a:p>
            <a:r>
              <a:rPr lang="ru-RU" dirty="0" smtClean="0">
                <a:latin typeface="Times New Roman" pitchFamily="18" charset="0"/>
                <a:cs typeface="Times New Roman" pitchFamily="18" charset="0"/>
              </a:rPr>
              <a:t>представление сотрудника, вносимое работодателем;</a:t>
            </a:r>
          </a:p>
          <a:p>
            <a:r>
              <a:rPr lang="ru-RU" dirty="0" smtClean="0">
                <a:latin typeface="Times New Roman" pitchFamily="18" charset="0"/>
                <a:cs typeface="Times New Roman" pitchFamily="18" charset="0"/>
              </a:rPr>
              <a:t>акт ознакомления с представлением.</a:t>
            </a:r>
          </a:p>
          <a:p>
            <a:endParaRPr lang="ru-RU" dirty="0"/>
          </a:p>
        </p:txBody>
      </p:sp>
      <p:pic>
        <p:nvPicPr>
          <p:cNvPr id="4" name="object 7"/>
          <p:cNvPicPr/>
          <p:nvPr/>
        </p:nvPicPr>
        <p:blipFill>
          <a:blip r:embed="rId2" cstate="print"/>
          <a:stretch>
            <a:fillRect/>
          </a:stretch>
        </p:blipFill>
        <p:spPr>
          <a:xfrm>
            <a:off x="473371" y="167974"/>
            <a:ext cx="2286000" cy="1167054"/>
          </a:xfrm>
          <a:prstGeom prst="rect">
            <a:avLst/>
          </a:prstGeom>
        </p:spPr>
      </p:pic>
      <p:sp>
        <p:nvSpPr>
          <p:cNvPr id="5" name="Заголовок 1"/>
          <p:cNvSpPr txBox="1">
            <a:spLocks/>
          </p:cNvSpPr>
          <p:nvPr/>
        </p:nvSpPr>
        <p:spPr>
          <a:xfrm>
            <a:off x="13853" y="0"/>
            <a:ext cx="9130147" cy="141763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Аттестация на СЗ</a:t>
            </a:r>
            <a:r>
              <a:rPr lang="ru-RU" dirty="0" smtClean="0">
                <a:latin typeface="Times New Roman" pitchFamily="18" charset="0"/>
                <a:cs typeface="Times New Roman" pitchFamily="18" charset="0"/>
              </a:rPr>
              <a:t>Д</a:t>
            </a:r>
            <a:endParaRPr lang="ru-RU" dirty="0">
              <a:latin typeface="Times New Roman" pitchFamily="18" charset="0"/>
              <a:cs typeface="Times New Roman" pitchFamily="18" charset="0"/>
            </a:endParaRPr>
          </a:p>
        </p:txBody>
      </p:sp>
      <p:pic>
        <p:nvPicPr>
          <p:cNvPr id="6" name="object 7"/>
          <p:cNvPicPr/>
          <p:nvPr/>
        </p:nvPicPr>
        <p:blipFill>
          <a:blip r:embed="rId2" cstate="print"/>
          <a:stretch>
            <a:fillRect/>
          </a:stretch>
        </p:blipFill>
        <p:spPr>
          <a:xfrm>
            <a:off x="251520" y="125292"/>
            <a:ext cx="2286000" cy="12320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4" y="0"/>
            <a:ext cx="9130145" cy="1417638"/>
          </a:xfrm>
        </p:spPr>
        <p:style>
          <a:lnRef idx="1">
            <a:schemeClr val="accent5"/>
          </a:lnRef>
          <a:fillRef idx="2">
            <a:schemeClr val="accent5"/>
          </a:fillRef>
          <a:effectRef idx="1">
            <a:schemeClr val="accent5"/>
          </a:effectRef>
          <a:fontRef idx="minor">
            <a:schemeClr val="dk1"/>
          </a:fontRef>
        </p:style>
        <p:txBody>
          <a:bodyPr>
            <a:normAutofit/>
          </a:bodyPr>
          <a:lstStyle/>
          <a:p>
            <a:r>
              <a:rPr lang="ru-RU" dirty="0" smtClean="0">
                <a:latin typeface="Times New Roman" pitchFamily="18" charset="0"/>
                <a:cs typeface="Times New Roman" pitchFamily="18" charset="0"/>
              </a:rPr>
              <a:t>			Аттестация на СЗД</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357298"/>
            <a:ext cx="9144000" cy="5500702"/>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lgn="ctr">
              <a:buNone/>
            </a:pPr>
            <a:r>
              <a:rPr lang="ru-RU" dirty="0" smtClean="0">
                <a:latin typeface="Times New Roman" pitchFamily="18" charset="0"/>
                <a:cs typeface="Times New Roman" pitchFamily="18" charset="0"/>
              </a:rPr>
              <a:t>-Закон </a:t>
            </a:r>
            <a:r>
              <a:rPr lang="ru-RU" dirty="0">
                <a:latin typeface="Times New Roman" pitchFamily="18" charset="0"/>
                <a:cs typeface="Times New Roman" pitchFamily="18" charset="0"/>
              </a:rPr>
              <a:t>устанавливает </a:t>
            </a:r>
            <a:r>
              <a:rPr lang="ru-RU" dirty="0" smtClean="0">
                <a:latin typeface="Times New Roman" pitchFamily="18" charset="0"/>
                <a:cs typeface="Times New Roman" pitchFamily="18" charset="0"/>
              </a:rPr>
              <a:t>сроки </a:t>
            </a:r>
            <a:r>
              <a:rPr lang="ru-RU" dirty="0">
                <a:latin typeface="Times New Roman" pitchFamily="18" charset="0"/>
                <a:cs typeface="Times New Roman" pitchFamily="18" charset="0"/>
              </a:rPr>
              <a:t>аттестации на соответствие занимаемой </a:t>
            </a:r>
            <a:r>
              <a:rPr lang="ru-RU" dirty="0" smtClean="0">
                <a:latin typeface="Times New Roman" pitchFamily="18" charset="0"/>
                <a:cs typeface="Times New Roman" pitchFamily="18" charset="0"/>
              </a:rPr>
              <a:t>должности: </a:t>
            </a:r>
          </a:p>
          <a:p>
            <a:pPr marL="0" indent="0" algn="just">
              <a:buNone/>
            </a:pPr>
            <a:r>
              <a:rPr lang="ru-RU" dirty="0" smtClean="0">
                <a:latin typeface="Times New Roman" pitchFamily="18" charset="0"/>
                <a:cs typeface="Times New Roman" pitchFamily="18" charset="0"/>
              </a:rPr>
              <a:t>Если </a:t>
            </a:r>
            <a:r>
              <a:rPr lang="ru-RU" dirty="0">
                <a:latin typeface="Times New Roman" pitchFamily="18" charset="0"/>
                <a:cs typeface="Times New Roman" pitchFamily="18" charset="0"/>
              </a:rPr>
              <a:t>работник не сможет посетить заседание комиссии лично, его перенесут не менее чем на 30 дней. Но если уважительной причины отсутствия нет, мероприятие проведут без аттестуемого.</a:t>
            </a:r>
            <a:r>
              <a:rPr lang="ru-RU" dirty="0"/>
              <a:t> </a:t>
            </a:r>
          </a:p>
          <a:p>
            <a:pPr marL="0" indent="0" algn="ctr">
              <a:buNone/>
            </a:pPr>
            <a:r>
              <a:rPr lang="ru-RU" dirty="0" smtClean="0">
                <a:latin typeface="Times New Roman" pitchFamily="18" charset="0"/>
                <a:cs typeface="Times New Roman" pitchFamily="18" charset="0"/>
              </a:rPr>
              <a:t>-Результаты</a:t>
            </a:r>
            <a:r>
              <a:rPr lang="ru-RU" dirty="0">
                <a:latin typeface="Times New Roman" pitchFamily="18" charset="0"/>
                <a:cs typeface="Times New Roman" pitchFamily="18" charset="0"/>
              </a:rPr>
              <a:t>, полученные путем открытого голосования членов комиссии, заносят в протокол. </a:t>
            </a:r>
            <a:r>
              <a:rPr lang="ru-RU" dirty="0" smtClean="0">
                <a:latin typeface="Times New Roman" pitchFamily="18" charset="0"/>
                <a:cs typeface="Times New Roman" pitchFamily="18" charset="0"/>
              </a:rPr>
              <a:t>Выписка из протокола хранится в личном деле. </a:t>
            </a:r>
            <a:r>
              <a:rPr lang="ru-RU" dirty="0" smtClean="0">
                <a:solidFill>
                  <a:srgbClr val="FF0000"/>
                </a:solidFill>
                <a:latin typeface="Times New Roman" pitchFamily="18" charset="0"/>
                <a:cs typeface="Times New Roman" pitchFamily="18" charset="0"/>
              </a:rPr>
              <a:t>Сведения о прохождении аттестации на СЗД в трудовую книжку не заносятся</a:t>
            </a:r>
            <a:endParaRPr lang="ru-RU" dirty="0">
              <a:solidFill>
                <a:srgbClr val="FF0000"/>
              </a:solidFill>
            </a:endParaRPr>
          </a:p>
        </p:txBody>
      </p:sp>
      <p:pic>
        <p:nvPicPr>
          <p:cNvPr id="4" name="object 7"/>
          <p:cNvPicPr/>
          <p:nvPr/>
        </p:nvPicPr>
        <p:blipFill>
          <a:blip r:embed="rId2" cstate="print"/>
          <a:stretch>
            <a:fillRect/>
          </a:stretch>
        </p:blipFill>
        <p:spPr>
          <a:xfrm>
            <a:off x="473371" y="167974"/>
            <a:ext cx="2286000" cy="1167054"/>
          </a:xfrm>
          <a:prstGeom prst="rect">
            <a:avLst/>
          </a:prstGeom>
        </p:spPr>
      </p:pic>
      <p:sp>
        <p:nvSpPr>
          <p:cNvPr id="5" name="Заголовок 1"/>
          <p:cNvSpPr txBox="1">
            <a:spLocks/>
          </p:cNvSpPr>
          <p:nvPr/>
        </p:nvSpPr>
        <p:spPr>
          <a:xfrm>
            <a:off x="13853" y="0"/>
            <a:ext cx="9130147" cy="141763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Аттестация на СЗД</a:t>
            </a:r>
            <a:endParaRPr lang="ru-RU" b="1" dirty="0">
              <a:latin typeface="Times New Roman" pitchFamily="18" charset="0"/>
              <a:cs typeface="Times New Roman" pitchFamily="18" charset="0"/>
            </a:endParaRPr>
          </a:p>
        </p:txBody>
      </p:sp>
      <p:pic>
        <p:nvPicPr>
          <p:cNvPr id="6" name="object 7"/>
          <p:cNvPicPr/>
          <p:nvPr/>
        </p:nvPicPr>
        <p:blipFill>
          <a:blip r:embed="rId2" cstate="print"/>
          <a:stretch>
            <a:fillRect/>
          </a:stretch>
        </p:blipFill>
        <p:spPr>
          <a:xfrm>
            <a:off x="251520" y="125292"/>
            <a:ext cx="2286000" cy="1232006"/>
          </a:xfrm>
          <a:prstGeom prst="rect">
            <a:avLst/>
          </a:prstGeom>
        </p:spPr>
      </p:pic>
    </p:spTree>
    <p:extLst>
      <p:ext uri="{BB962C8B-B14F-4D97-AF65-F5344CB8AC3E}">
        <p14:creationId xmlns:p14="http://schemas.microsoft.com/office/powerpoint/2010/main" val="167460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4" y="0"/>
            <a:ext cx="9130145" cy="1417638"/>
          </a:xfrm>
        </p:spPr>
        <p:style>
          <a:lnRef idx="1">
            <a:schemeClr val="accent5"/>
          </a:lnRef>
          <a:fillRef idx="2">
            <a:schemeClr val="accent5"/>
          </a:fillRef>
          <a:effectRef idx="1">
            <a:schemeClr val="accent5"/>
          </a:effectRef>
          <a:fontRef idx="minor">
            <a:schemeClr val="dk1"/>
          </a:fontRef>
        </p:style>
        <p:txBody>
          <a:bodyPr>
            <a:normAutofit/>
          </a:bodyPr>
          <a:lstStyle/>
          <a:p>
            <a:r>
              <a:rPr lang="ru-RU" dirty="0" smtClean="0">
                <a:latin typeface="Times New Roman" pitchFamily="18" charset="0"/>
                <a:cs typeface="Times New Roman" pitchFamily="18" charset="0"/>
              </a:rPr>
              <a:t>			Аттестация на СЗД</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357298"/>
            <a:ext cx="9144000" cy="5500702"/>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0" indent="0" algn="ctr">
              <a:buNone/>
            </a:pPr>
            <a:endParaRPr lang="ru-RU" dirty="0" smtClean="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a:t>
            </a:r>
            <a:r>
              <a:rPr lang="ru-RU" sz="2400" dirty="0" smtClean="0"/>
              <a:t>в комиссию по аттестации на первую и высшую категории должно входить не менее 7 человек;</a:t>
            </a:r>
            <a:endParaRPr lang="ru-RU" sz="2400" dirty="0" smtClean="0">
              <a:latin typeface="Times New Roman" pitchFamily="18" charset="0"/>
              <a:cs typeface="Times New Roman" pitchFamily="18" charset="0"/>
            </a:endParaRPr>
          </a:p>
          <a:p>
            <a:pPr marL="0" indent="0">
              <a:buNone/>
            </a:pPr>
            <a:r>
              <a:rPr lang="ru-RU" sz="2400" dirty="0" smtClean="0"/>
              <a:t>-убран срок 2 года для получения высшей квалификационной категории после получения первой категории;</a:t>
            </a:r>
          </a:p>
          <a:p>
            <a:pPr marL="0" indent="0">
              <a:buNone/>
            </a:pPr>
            <a:r>
              <a:rPr lang="ru-RU" sz="2400" dirty="0" smtClean="0"/>
              <a:t>-заявление на кв. категорию можно подать и после истечения срока ее действия, а получить высшую категорию можно, если педагог имеет (имел) по одной из должностей первую или высшую кв. категорию;</a:t>
            </a:r>
          </a:p>
          <a:p>
            <a:pPr marL="0" indent="0">
              <a:buNone/>
            </a:pPr>
            <a:r>
              <a:rPr lang="ru-RU" sz="2400" dirty="0" smtClean="0"/>
              <a:t>-при подаче заявления на категорию педагоги сообщают сведения об уровне образования (квалификации), результатах профессиональной деятельности в организациях;</a:t>
            </a:r>
            <a:endParaRPr lang="ru-RU" sz="2400" dirty="0" smtClean="0">
              <a:latin typeface="Times New Roman" pitchFamily="18" charset="0"/>
              <a:cs typeface="Times New Roman" pitchFamily="18" charset="0"/>
            </a:endParaRPr>
          </a:p>
          <a:p>
            <a:pPr marL="0" indent="0">
              <a:buNone/>
            </a:pPr>
            <a:r>
              <a:rPr lang="ru-RU" sz="2400" dirty="0" smtClean="0"/>
              <a:t>-п.31. Порядка в отношении наград – регламентируется Отраслевым соглашением;</a:t>
            </a:r>
          </a:p>
          <a:p>
            <a:pPr marL="0" indent="0">
              <a:buNone/>
            </a:pPr>
            <a:r>
              <a:rPr lang="ru-RU" sz="2400" dirty="0" smtClean="0"/>
              <a:t>-с 1 сентября 2023 года срок действия квалификационных категорий не установлен.</a:t>
            </a:r>
          </a:p>
        </p:txBody>
      </p:sp>
      <p:pic>
        <p:nvPicPr>
          <p:cNvPr id="4" name="object 7"/>
          <p:cNvPicPr/>
          <p:nvPr/>
        </p:nvPicPr>
        <p:blipFill>
          <a:blip r:embed="rId2" cstate="print"/>
          <a:stretch>
            <a:fillRect/>
          </a:stretch>
        </p:blipFill>
        <p:spPr>
          <a:xfrm>
            <a:off x="473371" y="167974"/>
            <a:ext cx="2286000" cy="1167054"/>
          </a:xfrm>
          <a:prstGeom prst="rect">
            <a:avLst/>
          </a:prstGeom>
        </p:spPr>
      </p:pic>
      <p:sp>
        <p:nvSpPr>
          <p:cNvPr id="5" name="Заголовок 1"/>
          <p:cNvSpPr txBox="1">
            <a:spLocks/>
          </p:cNvSpPr>
          <p:nvPr/>
        </p:nvSpPr>
        <p:spPr>
          <a:xfrm>
            <a:off x="13853" y="0"/>
            <a:ext cx="9130147" cy="141763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Важные изменения</a:t>
            </a:r>
            <a:endParaRPr lang="ru-RU" b="1" dirty="0">
              <a:latin typeface="Times New Roman" pitchFamily="18" charset="0"/>
              <a:cs typeface="Times New Roman" pitchFamily="18" charset="0"/>
            </a:endParaRPr>
          </a:p>
        </p:txBody>
      </p:sp>
      <p:pic>
        <p:nvPicPr>
          <p:cNvPr id="6" name="object 7"/>
          <p:cNvPicPr/>
          <p:nvPr/>
        </p:nvPicPr>
        <p:blipFill>
          <a:blip r:embed="rId2" cstate="print"/>
          <a:stretch>
            <a:fillRect/>
          </a:stretch>
        </p:blipFill>
        <p:spPr>
          <a:xfrm>
            <a:off x="251520" y="125292"/>
            <a:ext cx="2286000" cy="1232006"/>
          </a:xfrm>
          <a:prstGeom prst="rect">
            <a:avLst/>
          </a:prstGeom>
        </p:spPr>
      </p:pic>
    </p:spTree>
    <p:extLst>
      <p:ext uri="{BB962C8B-B14F-4D97-AF65-F5344CB8AC3E}">
        <p14:creationId xmlns:p14="http://schemas.microsoft.com/office/powerpoint/2010/main" val="16746049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2174</TotalTime>
  <Words>2248</Words>
  <Application>Microsoft Office PowerPoint</Application>
  <PresentationFormat>Экран (4:3)</PresentationFormat>
  <Paragraphs>144</Paragraphs>
  <Slides>23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Arial</vt:lpstr>
      <vt:lpstr>Calibri</vt:lpstr>
      <vt:lpstr>Times New Roman</vt:lpstr>
      <vt:lpstr>Тема Office</vt:lpstr>
      <vt:lpstr>О новом Порядке аттестации педагогических работников</vt:lpstr>
      <vt:lpstr>Презентация PowerPoint</vt:lpstr>
      <vt:lpstr>Презентация PowerPoint</vt:lpstr>
      <vt:lpstr>   Аттестация на СЗД</vt:lpstr>
      <vt:lpstr>   Аттестация на СЗД</vt:lpstr>
      <vt:lpstr>    Часть 22 Приказа № 196 освобождает от процедуры ряд лиц: 1.проработавшие на одном месте менее двух лет; 2.имеющие квалификационную категорию; 3.беременные женщины и женщины находящиеся в отпуске по беременности и родам; 4.лица, находящиеся в отпуске по уходу за ребенком до достижения им возраста трех лет; 5.отсутствовавшие на рабочем месте более четыре месяцев в связи заболеванием. Все остальные отказаться от прохождения аттестации не имеют права. Это будет нарушением трудовой дисциплины и повлечет последствия в виде дисциплинарного взыскания по статье 192 ТК РФ.</vt:lpstr>
      <vt:lpstr>   Аттестация на СЗД</vt:lpstr>
      <vt:lpstr>   Аттестация на СЗД</vt:lpstr>
      <vt:lpstr>   Аттестация на СЗД</vt:lpstr>
      <vt:lpstr>             Аттестация педагогических      работников в целях установления              квалификационной категории</vt:lpstr>
      <vt:lpstr>           Первая квалификационная категория педагогическим работникам устанавливается на основе следующих показателей  их профессиональной деятельности (п.35)</vt:lpstr>
      <vt:lpstr>           Высшая квалификационная категория педагогическим работникам устанавливается на основе следующих показателей  их профессиональной деятельности (п.36)</vt:lpstr>
      <vt:lpstr>             Аттестация педагогических      работников в целях установления              квалификационной категории</vt:lpstr>
      <vt:lpstr>             Аттестация педагогических      работников в целях установления              квалификационной категории</vt:lpstr>
      <vt:lpstr>             Аттестация в целях установления              квалификационной категории  педагог-методист и педагог-наставник </vt:lpstr>
      <vt:lpstr>                      Квалификационная категория «педагог-методист»</vt:lpstr>
      <vt:lpstr>                      Квалификационная категория «педагог-методист»</vt:lpstr>
      <vt:lpstr>                      Квалификационная категория «педагог-наставник»</vt:lpstr>
      <vt:lpstr>                      Квалификационная категория «педагог-наставник»</vt:lpstr>
      <vt:lpstr>Основания для упрощенной процедуры аттестации</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Азияна Александровна</dc:creator>
  <cp:lastModifiedBy>Пользователь</cp:lastModifiedBy>
  <cp:revision>155</cp:revision>
  <dcterms:created xsi:type="dcterms:W3CDTF">2021-01-14T08:45:17Z</dcterms:created>
  <dcterms:modified xsi:type="dcterms:W3CDTF">2024-01-11T01:42:44Z</dcterms:modified>
</cp:coreProperties>
</file>